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84" r:id="rId3"/>
    <p:sldId id="575" r:id="rId4"/>
    <p:sldId id="541" r:id="rId5"/>
    <p:sldId id="588" r:id="rId6"/>
    <p:sldId id="545" r:id="rId7"/>
    <p:sldId id="589" r:id="rId8"/>
    <p:sldId id="590" r:id="rId9"/>
    <p:sldId id="579" r:id="rId10"/>
    <p:sldId id="536" r:id="rId11"/>
    <p:sldId id="562" r:id="rId12"/>
    <p:sldId id="550" r:id="rId13"/>
    <p:sldId id="551" r:id="rId14"/>
    <p:sldId id="585" r:id="rId15"/>
    <p:sldId id="586" r:id="rId16"/>
    <p:sldId id="557" r:id="rId17"/>
    <p:sldId id="571" r:id="rId18"/>
    <p:sldId id="580" r:id="rId19"/>
    <p:sldId id="559" r:id="rId20"/>
    <p:sldId id="584" r:id="rId21"/>
    <p:sldId id="563" r:id="rId22"/>
    <p:sldId id="581" r:id="rId23"/>
    <p:sldId id="591" r:id="rId24"/>
    <p:sldId id="547" r:id="rId25"/>
    <p:sldId id="548" r:id="rId26"/>
    <p:sldId id="564" r:id="rId27"/>
    <p:sldId id="582" r:id="rId28"/>
    <p:sldId id="567" r:id="rId29"/>
    <p:sldId id="561" r:id="rId30"/>
    <p:sldId id="587" r:id="rId31"/>
    <p:sldId id="540" r:id="rId32"/>
    <p:sldId id="583" r:id="rId33"/>
    <p:sldId id="565" r:id="rId34"/>
    <p:sldId id="542" r:id="rId35"/>
    <p:sldId id="592" r:id="rId36"/>
    <p:sldId id="5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D35C"/>
    <a:srgbClr val="34B9D8"/>
    <a:srgbClr val="558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670" autoAdjust="0"/>
  </p:normalViewPr>
  <p:slideViewPr>
    <p:cSldViewPr>
      <p:cViewPr varScale="1">
        <p:scale>
          <a:sx n="59" d="100"/>
          <a:sy n="59" d="100"/>
        </p:scale>
        <p:origin x="-72" y="-4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46FD0-0D3B-F741-99C9-D00EA26A64BD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ECE54-05EE-334A-AA10-91A692DC2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1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AC162-2258-45B3-B10E-4F22EF5A0BE7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B20B9-6883-4A51-8AC9-96D19E98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156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9pPr>
          </a:lstStyle>
          <a:p>
            <a:pPr algn="r"/>
            <a:fld id="{F6753345-582E-4725-9D61-0B4B663B26E7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9pPr>
          </a:lstStyle>
          <a:p>
            <a:pPr algn="r"/>
            <a:fld id="{F6753345-582E-4725-9D61-0B4B663B26E7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9pPr>
          </a:lstStyle>
          <a:p>
            <a:fld id="{6C7BADCA-5F06-478E-AD0B-69BB30BCCD39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84" charset="0"/>
              <a:ea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84" charset="0"/>
                <a:ea typeface="ＭＳ Ｐゴシック" pitchFamily="27" charset="-128"/>
              </a:defRPr>
            </a:lvl9pPr>
          </a:lstStyle>
          <a:p>
            <a:fld id="{6C7BADCA-5F06-478E-AD0B-69BB30BCCD39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84" charset="0"/>
              <a:ea typeface="ＭＳ Ｐゴシック" pitchFamily="2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B978-D3FB-9747-A516-DF3C9BBD7A6D}" type="datetime1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A766-A33D-484C-86F7-50A54B0FF9CD}" type="datetime1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A86-9362-004C-9B37-E718F6FC84FA}" type="datetime1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7CA3-1D83-A44C-8806-528C170EA9D6}" type="datetime1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7AF2-CBE2-C74A-9864-BCE4C65E5B9B}" type="datetime1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8CB2-9F7C-5B41-8EBD-A6060B58E6A8}" type="datetime1">
              <a:rPr lang="en-US" smtClean="0"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5724-1BC3-3747-8894-CE408E92EF7C}" type="datetime1">
              <a:rPr lang="en-US" smtClean="0"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6A48-C1F6-2A4F-85F3-8484A262F4A4}" type="datetime1">
              <a:rPr lang="en-US" smtClean="0"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C17C-969C-E04C-92D0-FD88F0A0111C}" type="datetime1">
              <a:rPr lang="en-US" smtClean="0"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A7E2-17F6-F749-AA42-BBDAD493C099}" type="datetime1">
              <a:rPr lang="en-US" smtClean="0"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AE2F-246F-384B-B304-51394AC2218B}" type="datetime1">
              <a:rPr lang="en-US" smtClean="0"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F44DC-7627-0D47-BF86-8BBA039897EE}" type="datetime1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KoLnIwoZK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i.gov/about-us/lab/codi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rCj_WbLcOC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362200"/>
            <a:ext cx="8839200" cy="10668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/>
              <a:t>The Sad </a:t>
            </a:r>
            <a:r>
              <a:rPr lang="en-US" sz="4800" b="1" dirty="0"/>
              <a:t>B</a:t>
            </a:r>
            <a:r>
              <a:rPr lang="en-US" sz="4800" b="1" dirty="0" smtClean="0"/>
              <a:t>ut True Case of </a:t>
            </a:r>
            <a:br>
              <a:rPr lang="en-US" sz="4800" b="1" dirty="0" smtClean="0"/>
            </a:br>
            <a:r>
              <a:rPr lang="en-US" sz="4800" b="1" dirty="0" smtClean="0"/>
              <a:t>Earl Washington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/>
              <a:t>DNA </a:t>
            </a:r>
            <a:r>
              <a:rPr lang="en-US" sz="2800" b="1" dirty="0"/>
              <a:t>Analysis and </a:t>
            </a:r>
            <a:r>
              <a:rPr lang="en-US" sz="2800" b="1" dirty="0" smtClean="0"/>
              <a:t>the</a:t>
            </a:r>
            <a:r>
              <a:rPr lang="en-US" sz="4800" b="1" dirty="0" smtClean="0"/>
              <a:t> 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Criminal </a:t>
            </a:r>
            <a:r>
              <a:rPr lang="en-US" sz="2800" b="1" dirty="0"/>
              <a:t>Justice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453016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onotype Corsiva" panose="03010101010201010101" pitchFamily="66" charset="0"/>
              </a:rPr>
              <a:t>by </a:t>
            </a:r>
          </a:p>
          <a:p>
            <a:r>
              <a:rPr lang="en-US" sz="2000" dirty="0" smtClean="0"/>
              <a:t>Justin F. Shaffer </a:t>
            </a:r>
          </a:p>
          <a:p>
            <a:r>
              <a:rPr lang="en-US" sz="2000" dirty="0" smtClean="0"/>
              <a:t>Department of Developmental and Cell Biology</a:t>
            </a:r>
          </a:p>
          <a:p>
            <a:r>
              <a:rPr lang="en-US" sz="2000" dirty="0" smtClean="0"/>
              <a:t>University of California, Irvine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5908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6002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Is there a better way to prove a person’s guilt (or innocence) in these types of criminal cases?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2133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DNA Profiling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748" y="3048000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200" dirty="0" smtClean="0"/>
              <a:t>Isolate DNA samples from crime scene and from suspects.</a:t>
            </a:r>
          </a:p>
          <a:p>
            <a:pPr marL="742950" indent="-742950">
              <a:buAutoNum type="arabicPeriod"/>
            </a:pPr>
            <a:r>
              <a:rPr lang="en-US" sz="3200" dirty="0" smtClean="0"/>
              <a:t>Make copies of specific portions of DNA.</a:t>
            </a:r>
          </a:p>
          <a:p>
            <a:pPr marL="742950" indent="-742950">
              <a:buAutoNum type="arabicPeriod"/>
            </a:pPr>
            <a:r>
              <a:rPr lang="en-US" sz="3200" dirty="0" smtClean="0"/>
              <a:t>Analyze and compare amplified DNA from crime scene and suspects.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33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xamples of using DNA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2794000" cy="367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276600"/>
            <a:ext cx="2794000" cy="332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447800"/>
            <a:ext cx="2794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2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Step 1. Isolate DNA </a:t>
            </a:r>
            <a:r>
              <a:rPr lang="en-US" sz="4000" b="1" dirty="0"/>
              <a:t>s</a:t>
            </a:r>
            <a:r>
              <a:rPr lang="en-US" sz="4000" b="1" dirty="0" smtClean="0"/>
              <a:t>amples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What biological specimens would yield DNA at a crime scene?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White blood cells, semen, skin, lip prints, saliva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you find just a few cells, that would not be enough DNA. We need to make more of it!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848600" cy="1524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Step 2. Make copies of specific portions of DNA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To make more DNA, use the Polymerase Chain Reaction (PCR).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PCR amplifies specific regions of DNA for comparison between individuals</a:t>
            </a:r>
          </a:p>
          <a:p>
            <a:pPr lvl="1"/>
            <a:r>
              <a:rPr lang="en-US" dirty="0" smtClean="0"/>
              <a:t>For DNA profiling, Short Tandem Repeats (STRs) are used (more on this coming up)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90" y="5905518"/>
            <a:ext cx="5605272" cy="3966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784464"/>
            <a:ext cx="5605272" cy="1121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90" y="3565632"/>
            <a:ext cx="5605272" cy="1270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90" y="2103353"/>
            <a:ext cx="5605272" cy="1569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606562" cy="503153"/>
          </a:xfrm>
          <a:prstGeom prst="rect">
            <a:avLst/>
          </a:prstGeom>
        </p:spPr>
      </p:pic>
      <p:sp>
        <p:nvSpPr>
          <p:cNvPr id="4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How PCR works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67600" y="1981200"/>
            <a:ext cx="7202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95</a:t>
            </a:r>
            <a:r>
              <a:rPr lang="en-US" sz="2200" baseline="30000" dirty="0" smtClean="0">
                <a:solidFill>
                  <a:srgbClr val="FF0000"/>
                </a:solidFill>
              </a:rPr>
              <a:t>o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67600" y="4876800"/>
            <a:ext cx="7202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72</a:t>
            </a:r>
            <a:r>
              <a:rPr lang="en-US" sz="2200" baseline="30000" dirty="0" smtClean="0">
                <a:solidFill>
                  <a:srgbClr val="FF0000"/>
                </a:solidFill>
              </a:rPr>
              <a:t>o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43800" y="3657600"/>
            <a:ext cx="7202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55</a:t>
            </a:r>
            <a:r>
              <a:rPr lang="en-US" sz="2200" baseline="30000" dirty="0" smtClean="0">
                <a:solidFill>
                  <a:srgbClr val="FF0000"/>
                </a:solidFill>
              </a:rPr>
              <a:t>o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91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Genomic DNA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76400" y="1295400"/>
            <a:ext cx="1066800" cy="533400"/>
          </a:xfrm>
          <a:prstGeom prst="straightConnector1">
            <a:avLst/>
          </a:prstGeom>
          <a:ln w="38100" cmpd="sng">
            <a:solidFill>
              <a:srgbClr val="800000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04800" y="2667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stable DNA polymerase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324600" y="243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Primer 1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1524000" y="3276600"/>
            <a:ext cx="1981200" cy="990600"/>
          </a:xfrm>
          <a:prstGeom prst="straightConnector1">
            <a:avLst/>
          </a:prstGeom>
          <a:ln w="38100" cmpd="sng">
            <a:solidFill>
              <a:srgbClr val="800000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5410200" y="2819400"/>
            <a:ext cx="914400" cy="1676400"/>
          </a:xfrm>
          <a:prstGeom prst="straightConnector1">
            <a:avLst/>
          </a:prstGeom>
          <a:ln w="38100" cmpd="sng">
            <a:solidFill>
              <a:srgbClr val="800000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66800" y="4953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Primer 2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066800" y="63201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Cycle one yields two copies of DNA (</a:t>
            </a:r>
            <a:r>
              <a:rPr lang="en-US" sz="2400" dirty="0" smtClean="0">
                <a:solidFill>
                  <a:srgbClr val="008000"/>
                </a:solidFill>
              </a:rPr>
              <a:t>new DNA in green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6553200" y="2819400"/>
            <a:ext cx="457200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1295400" y="5334000"/>
            <a:ext cx="381000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62000" y="3276600"/>
            <a:ext cx="381000" cy="381000"/>
          </a:xfrm>
          <a:prstGeom prst="ellipse">
            <a:avLst/>
          </a:prstGeom>
          <a:solidFill>
            <a:srgbClr val="64D35C"/>
          </a:solidFill>
          <a:ln>
            <a:solidFill>
              <a:srgbClr val="64D35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2133600" y="4536440"/>
            <a:ext cx="1447800" cy="685800"/>
          </a:xfrm>
          <a:prstGeom prst="straightConnector1">
            <a:avLst/>
          </a:prstGeom>
          <a:ln w="38100" cmpd="sng">
            <a:solidFill>
              <a:srgbClr val="800000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66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0" grpId="0"/>
      <p:bldP spid="51" grpId="0"/>
      <p:bldP spid="58" grpId="0"/>
      <p:bldP spid="61" grpId="0"/>
      <p:bldP spid="72" grpId="0"/>
      <p:bldP spid="77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82" y="170095"/>
            <a:ext cx="3951580" cy="22946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2800" y="254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914400"/>
            <a:ext cx="2133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Cycle two yields four copies of DNA</a:t>
            </a:r>
            <a:endParaRPr lang="en-US" sz="2400" dirty="0"/>
          </a:p>
        </p:txBody>
      </p:sp>
      <p:sp>
        <p:nvSpPr>
          <p:cNvPr id="10" name="Left Brace 9"/>
          <p:cNvSpPr/>
          <p:nvPr/>
        </p:nvSpPr>
        <p:spPr>
          <a:xfrm>
            <a:off x="2743200" y="609600"/>
            <a:ext cx="533400" cy="1828800"/>
          </a:xfrm>
          <a:prstGeom prst="leftBrace">
            <a:avLst/>
          </a:prstGeom>
          <a:noFill/>
          <a:ln w="381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2743200"/>
            <a:ext cx="2133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Cycle three yields eight copies of DNA</a:t>
            </a:r>
            <a:endParaRPr lang="en-US" sz="2400" dirty="0"/>
          </a:p>
        </p:txBody>
      </p:sp>
      <p:sp>
        <p:nvSpPr>
          <p:cNvPr id="12" name="Left Brace 11"/>
          <p:cNvSpPr/>
          <p:nvPr/>
        </p:nvSpPr>
        <p:spPr>
          <a:xfrm>
            <a:off x="2743200" y="2819400"/>
            <a:ext cx="533400" cy="838200"/>
          </a:xfrm>
          <a:prstGeom prst="leftBrace">
            <a:avLst/>
          </a:prstGeom>
          <a:noFill/>
          <a:ln w="381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4267200"/>
            <a:ext cx="2133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Cycle four yields sixteen copies of DNA</a:t>
            </a:r>
            <a:endParaRPr lang="en-US" sz="2400" dirty="0"/>
          </a:p>
        </p:txBody>
      </p:sp>
      <p:sp>
        <p:nvSpPr>
          <p:cNvPr id="14" name="Left Brace 13"/>
          <p:cNvSpPr/>
          <p:nvPr/>
        </p:nvSpPr>
        <p:spPr>
          <a:xfrm>
            <a:off x="2819400" y="4191000"/>
            <a:ext cx="533400" cy="1219200"/>
          </a:xfrm>
          <a:prstGeom prst="leftBrace">
            <a:avLst/>
          </a:prstGeom>
          <a:noFill/>
          <a:ln w="381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762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24200" y="5943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30 cycles you will have over a </a:t>
            </a:r>
            <a:r>
              <a:rPr lang="en-US" sz="2400" b="1" dirty="0" smtClean="0"/>
              <a:t>billion</a:t>
            </a:r>
            <a:r>
              <a:rPr lang="en-US" sz="2400" dirty="0" smtClean="0"/>
              <a:t> copies of DNA!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10" y="2464777"/>
            <a:ext cx="3950208" cy="12862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82" y="3751047"/>
            <a:ext cx="3950208" cy="21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1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028264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5955268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http://www.youtube.com/watch?v=2KoLnIwoZKU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CQ3: Which of the following materials are </a:t>
            </a:r>
            <a:r>
              <a:rPr lang="en-US" sz="3600" b="1" u="sng" dirty="0" smtClean="0"/>
              <a:t>not</a:t>
            </a:r>
            <a:r>
              <a:rPr lang="en-US" sz="3600" b="1" dirty="0" smtClean="0"/>
              <a:t> needed to perform a PCR reaction? 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DNA polymerase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An RNA template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DNA template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Free nucleotides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Two different primers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20574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 smtClean="0"/>
              <a:t>CQ4: You set up a PCR reaction using a human DNA polymerase enzyme and the other required materials. What results will you observe after running the PCR for 30 cycles?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458200" cy="4144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PCR will produce &gt; 1 billion copies of DNA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PCR will produce &gt; 1 million copies of DNA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PCR will produce only one copy of DNA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PCR will not produce any copies of DNA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9221"/>
          <a:stretch/>
        </p:blipFill>
        <p:spPr>
          <a:xfrm>
            <a:off x="4876800" y="2590800"/>
            <a:ext cx="3375378" cy="36826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76800" y="2819400"/>
            <a:ext cx="3352800" cy="350520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19400" y="16002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DNA is loaded at top of gel</a:t>
            </a:r>
            <a:endParaRPr lang="en-US" sz="22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09599" y="76200"/>
            <a:ext cx="803337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Step 3. Analyze and compare amplified DNA portions</a:t>
            </a:r>
            <a:endParaRPr lang="en-US" b="1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914400"/>
          </a:xfrm>
        </p:spPr>
        <p:txBody>
          <a:bodyPr/>
          <a:lstStyle/>
          <a:p>
            <a:r>
              <a:rPr lang="en-US" dirty="0" smtClean="0"/>
              <a:t>DNA can be visualized using gel electrophoresis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514600"/>
            <a:ext cx="3042784" cy="38862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105400" y="2743200"/>
            <a:ext cx="5334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943600" y="2743200"/>
            <a:ext cx="5334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705600" y="2743200"/>
            <a:ext cx="5334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543800" y="2743200"/>
            <a:ext cx="5334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8818749">
            <a:off x="3344745" y="3871449"/>
            <a:ext cx="1128033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ross 26"/>
          <p:cNvSpPr/>
          <p:nvPr/>
        </p:nvSpPr>
        <p:spPr>
          <a:xfrm>
            <a:off x="8382000" y="5867400"/>
            <a:ext cx="533400" cy="533400"/>
          </a:xfrm>
          <a:prstGeom prst="plus">
            <a:avLst>
              <a:gd name="adj" fmla="val 36852"/>
            </a:avLst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ross 32"/>
          <p:cNvSpPr/>
          <p:nvPr/>
        </p:nvSpPr>
        <p:spPr>
          <a:xfrm>
            <a:off x="990600" y="5105400"/>
            <a:ext cx="533400" cy="533400"/>
          </a:xfrm>
          <a:prstGeom prst="plus">
            <a:avLst>
              <a:gd name="adj" fmla="val 36852"/>
            </a:avLst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382000" y="2667000"/>
            <a:ext cx="5334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219200" y="4038600"/>
            <a:ext cx="5334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7694408" y="4233035"/>
            <a:ext cx="189713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819400" y="1981200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An electric current is applied</a:t>
            </a:r>
            <a:endParaRPr lang="en-US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5029200" y="28194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</a:rPr>
              <a:t>Bigger (slower) molecules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5817513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</a:rPr>
              <a:t>Smaller (faster) molecules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8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27" grpId="0" animBg="1"/>
      <p:bldP spid="33" grpId="0" animBg="1"/>
      <p:bldP spid="34" grpId="0" animBg="1"/>
      <p:bldP spid="35" grpId="0" animBg="1"/>
      <p:bldP spid="36" grpId="0" animBg="1"/>
      <p:bldP spid="37" grpId="0"/>
      <p:bldP spid="32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543800" cy="4678363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Explain how PCR is used to amplify DNA </a:t>
            </a:r>
            <a:r>
              <a:rPr lang="en-US" dirty="0" smtClean="0"/>
              <a:t>molecules.</a:t>
            </a:r>
            <a:endParaRPr lang="en-US" dirty="0"/>
          </a:p>
          <a:p>
            <a:pPr lvl="0"/>
            <a:r>
              <a:rPr lang="en-US" dirty="0"/>
              <a:t>Predict the size of a DNA molecule using gel </a:t>
            </a:r>
            <a:r>
              <a:rPr lang="en-US" dirty="0" smtClean="0"/>
              <a:t>electrophoresis.</a:t>
            </a:r>
            <a:endParaRPr lang="en-US" dirty="0"/>
          </a:p>
          <a:p>
            <a:pPr lvl="0"/>
            <a:r>
              <a:rPr lang="en-US" dirty="0"/>
              <a:t>E</a:t>
            </a:r>
            <a:r>
              <a:rPr lang="en-US" dirty="0" smtClean="0"/>
              <a:t>xplain </a:t>
            </a:r>
            <a:r>
              <a:rPr lang="en-US" dirty="0"/>
              <a:t>how </a:t>
            </a:r>
            <a:r>
              <a:rPr lang="en-US" dirty="0" smtClean="0"/>
              <a:t>STRs are used in </a:t>
            </a:r>
            <a:r>
              <a:rPr lang="en-US" dirty="0"/>
              <a:t>DNA </a:t>
            </a:r>
            <a:r>
              <a:rPr lang="en-US" dirty="0" smtClean="0"/>
              <a:t>profiling.</a:t>
            </a:r>
            <a:endParaRPr lang="en-US" dirty="0"/>
          </a:p>
          <a:p>
            <a:pPr lvl="0"/>
            <a:r>
              <a:rPr lang="en-US" dirty="0" smtClean="0"/>
              <a:t>Use </a:t>
            </a:r>
            <a:r>
              <a:rPr lang="en-US" dirty="0"/>
              <a:t>DNA profiling results to match a suspect to a crime </a:t>
            </a:r>
            <a:r>
              <a:rPr lang="en-US" dirty="0" smtClean="0"/>
              <a:t>scene.</a:t>
            </a:r>
          </a:p>
          <a:p>
            <a:r>
              <a:rPr lang="en-US" dirty="0" smtClean="0"/>
              <a:t>Evaluate the use of DNA profiling methods in criminal investigations.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962"/>
            <a:ext cx="9067800" cy="121443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ea typeface="ＭＳ Ｐゴシック" pitchFamily="27" charset="-128"/>
              </a:rPr>
              <a:t>DNA ladders are used to determine approximate sizes of DNA molecules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9221"/>
          <a:stretch/>
        </p:blipFill>
        <p:spPr>
          <a:xfrm>
            <a:off x="2743200" y="2057400"/>
            <a:ext cx="3962400" cy="4323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342900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 – DNA ladder</a:t>
            </a:r>
          </a:p>
          <a:p>
            <a:r>
              <a:rPr lang="en-US" sz="2200" dirty="0" smtClean="0"/>
              <a:t>1 – DNA sample 1</a:t>
            </a:r>
          </a:p>
          <a:p>
            <a:r>
              <a:rPr lang="en-US" sz="2200" dirty="0" smtClean="0"/>
              <a:t>2 – DNA sample 2</a:t>
            </a:r>
          </a:p>
          <a:p>
            <a:r>
              <a:rPr lang="en-US" sz="2200" dirty="0" smtClean="0"/>
              <a:t>3 – DNA sample 3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447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      1        2        3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21336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100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25908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90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30480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8</a:t>
            </a:r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36576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70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41910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6</a:t>
            </a:r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490311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50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58674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3200400"/>
            <a:ext cx="16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Sizes (lengths) of DNA molecules </a:t>
            </a:r>
          </a:p>
          <a:p>
            <a:r>
              <a:rPr lang="en-US" sz="2000" dirty="0" smtClean="0"/>
              <a:t>(number of base pairs)</a:t>
            </a:r>
            <a:endParaRPr lang="en-US" sz="2000" dirty="0"/>
          </a:p>
        </p:txBody>
      </p:sp>
      <p:sp>
        <p:nvSpPr>
          <p:cNvPr id="4" name="Left Brace 3"/>
          <p:cNvSpPr/>
          <p:nvPr/>
        </p:nvSpPr>
        <p:spPr>
          <a:xfrm>
            <a:off x="1752600" y="2209800"/>
            <a:ext cx="533400" cy="4114800"/>
          </a:xfrm>
          <a:prstGeom prst="leftBrace">
            <a:avLst/>
          </a:prstGeom>
          <a:noFill/>
          <a:ln w="381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CQ5: What is the approximate size of the DNA molecule marked by the arrow?</a:t>
            </a:r>
            <a:endParaRPr lang="en-US" sz="36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9221"/>
          <a:stretch/>
        </p:blipFill>
        <p:spPr>
          <a:xfrm>
            <a:off x="4572000" y="2057400"/>
            <a:ext cx="3962400" cy="4323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1447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      1        2        3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21336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100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25908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90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30480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8</a:t>
            </a:r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36576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70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41910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6</a:t>
            </a:r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497931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50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58674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76200" y="2133600"/>
            <a:ext cx="4114800" cy="4144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62 base pairs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68 base pairs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73 base pairs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81 base pairs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 rot="11817350">
            <a:off x="7496354" y="3756247"/>
            <a:ext cx="72195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5240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 smtClean="0"/>
              <a:t>CQ6: If </a:t>
            </a:r>
            <a:r>
              <a:rPr lang="en-US" sz="3400" b="1" dirty="0"/>
              <a:t>DNA was loaded at the top of </a:t>
            </a:r>
            <a:r>
              <a:rPr lang="en-US" sz="3400" b="1" dirty="0" smtClean="0"/>
              <a:t>a gel but the positive and negative poles were accidentally reversed, what would happen?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DNA molecules would move towards the top of the gel.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DNA molecules would move towards the bottom of the gel.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Small DNA molecules would move towards the top of the gel and large DNA molecules would move towards the bottom of the gel.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Small </a:t>
            </a:r>
            <a:r>
              <a:rPr lang="en-US" dirty="0"/>
              <a:t>DNA molecules would move towards the </a:t>
            </a:r>
            <a:r>
              <a:rPr lang="en-US" dirty="0" smtClean="0"/>
              <a:t>bottom of </a:t>
            </a:r>
            <a:r>
              <a:rPr lang="en-US" dirty="0"/>
              <a:t>the gel and large DNA molecules would move towards the </a:t>
            </a:r>
            <a:r>
              <a:rPr lang="en-US" dirty="0" smtClean="0"/>
              <a:t>top of </a:t>
            </a:r>
            <a:r>
              <a:rPr lang="en-US" dirty="0"/>
              <a:t>the </a:t>
            </a:r>
            <a:r>
              <a:rPr lang="en-US" dirty="0" smtClean="0"/>
              <a:t>gel.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 August 16, 1985, Earl is transferred to the execution site at the Virginia State Penitentiary and he hears electric chairs being tested.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While Earl is there, another death-row inmate learns of his case and tells his lawyers about it. They take up his case </a:t>
            </a:r>
            <a:r>
              <a:rPr lang="en-US" i="1" dirty="0" smtClean="0"/>
              <a:t>pro bono.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Earl is awarded a stay of execution </a:t>
            </a:r>
            <a:r>
              <a:rPr lang="en-US" b="1" dirty="0" smtClean="0"/>
              <a:t>nine days </a:t>
            </a:r>
            <a:r>
              <a:rPr lang="en-US" dirty="0" smtClean="0"/>
              <a:t>before he is scheduled to die.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5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430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years, Earl’s lawyers keep appealing to the courts that Earl was innocent but they did not succeed.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On October 25, 1993, a DNA test performed on semen from a blanket at the scene of the murder shows that it </a:t>
            </a:r>
            <a:r>
              <a:rPr lang="en-US" b="1" i="1" dirty="0" smtClean="0"/>
              <a:t>did not</a:t>
            </a:r>
            <a:r>
              <a:rPr lang="en-US" b="1" dirty="0" smtClean="0"/>
              <a:t> </a:t>
            </a:r>
            <a:r>
              <a:rPr lang="en-US" dirty="0" smtClean="0"/>
              <a:t>come from Earl. However, Virginia law states that new evidence </a:t>
            </a:r>
            <a:r>
              <a:rPr lang="en-US" b="1" dirty="0" smtClean="0"/>
              <a:t>cannot</a:t>
            </a:r>
            <a:r>
              <a:rPr lang="en-US" dirty="0" smtClean="0"/>
              <a:t> be used in a trial that has already concluded.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On January 14, 1994, </a:t>
            </a:r>
            <a:r>
              <a:rPr lang="en-US" dirty="0"/>
              <a:t>G</a:t>
            </a:r>
            <a:r>
              <a:rPr lang="en-US" dirty="0" smtClean="0"/>
              <a:t>overnor Douglas Wilder of Virginia changes Earl’s sentence to life imprisonment with possibility of parole.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9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January 2000, Earl’s lawyers request that additional DNA testing (</a:t>
            </a:r>
            <a:r>
              <a:rPr lang="en-US" b="1" dirty="0" smtClean="0"/>
              <a:t>STR analysis</a:t>
            </a:r>
            <a:r>
              <a:rPr lang="en-US" dirty="0" smtClean="0"/>
              <a:t>) be performed on the biological sample from the murder scene.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	   </a:t>
            </a:r>
            <a:r>
              <a:rPr lang="en-US" sz="5000" b="1" dirty="0" smtClean="0"/>
              <a:t>What are STRs?</a:t>
            </a:r>
          </a:p>
          <a:p>
            <a:pPr marL="0" indent="0">
              <a:buNone/>
            </a:pPr>
            <a:r>
              <a:rPr lang="en-US" sz="5000" b="1" dirty="0"/>
              <a:t> </a:t>
            </a:r>
            <a:r>
              <a:rPr lang="en-US" sz="5000" b="1" dirty="0" smtClean="0"/>
              <a:t>       What is STR analysis?</a:t>
            </a:r>
            <a:endParaRPr lang="en-US" sz="5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7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Tandem Repeats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STR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Short Tandem Repeat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Stretches of DNA that are repetitive</a:t>
            </a: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AGAT</a:t>
            </a:r>
            <a:r>
              <a:rPr lang="en-US" b="1" dirty="0" smtClean="0">
                <a:sym typeface="Wingdings" pitchFamily="2" charset="2"/>
              </a:rPr>
              <a:t>AGAT</a:t>
            </a:r>
            <a:r>
              <a:rPr lang="en-US" dirty="0" smtClean="0">
                <a:sym typeface="Wingdings" pitchFamily="2" charset="2"/>
              </a:rPr>
              <a:t>AGAT</a:t>
            </a:r>
            <a:r>
              <a:rPr lang="en-US" b="1" dirty="0" smtClean="0">
                <a:sym typeface="Wingdings" pitchFamily="2" charset="2"/>
              </a:rPr>
              <a:t>AGAT</a:t>
            </a:r>
            <a:r>
              <a:rPr lang="en-US" dirty="0" smtClean="0">
                <a:sym typeface="Wingdings" pitchFamily="2" charset="2"/>
              </a:rPr>
              <a:t>AGAT</a:t>
            </a:r>
            <a:r>
              <a:rPr lang="en-US" b="1" dirty="0" smtClean="0">
                <a:sym typeface="Wingdings" pitchFamily="2" charset="2"/>
              </a:rPr>
              <a:t>AGAT</a:t>
            </a:r>
            <a:r>
              <a:rPr lang="en-US" dirty="0" smtClean="0">
                <a:sym typeface="Wingdings" pitchFamily="2" charset="2"/>
              </a:rPr>
              <a:t>AGAT</a:t>
            </a:r>
            <a:r>
              <a:rPr lang="en-US" b="1" dirty="0" smtClean="0">
                <a:sym typeface="Wingdings" pitchFamily="2" charset="2"/>
              </a:rPr>
              <a:t>AGAT</a:t>
            </a:r>
            <a:r>
              <a:rPr lang="en-US" dirty="0" smtClean="0">
                <a:sym typeface="Wingdings" pitchFamily="2" charset="2"/>
              </a:rPr>
              <a:t>AGAT</a:t>
            </a:r>
            <a:r>
              <a:rPr lang="en-US" b="1" dirty="0" smtClean="0">
                <a:sym typeface="Wingdings" pitchFamily="2" charset="2"/>
              </a:rPr>
              <a:t>AGAT</a:t>
            </a:r>
            <a:endParaRPr lang="en-US" dirty="0" smtClean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STRs are usually highly variable between different people (that are </a:t>
            </a:r>
            <a:r>
              <a:rPr lang="en-US" u="sng" dirty="0" smtClean="0">
                <a:sym typeface="Wingdings" pitchFamily="2" charset="2"/>
              </a:rPr>
              <a:t>unrelated</a:t>
            </a:r>
            <a:r>
              <a:rPr lang="en-US" dirty="0" smtClean="0">
                <a:sym typeface="Wingdings" pitchFamily="2" charset="2"/>
              </a:rPr>
              <a:t>) in their lengths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Someone might have 10 AGATs in a row, another could have 17 AGATs in a row.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These repeats occur at the same place in the genome.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3276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10 total repeats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/>
              <a:t>CQ7: A single STR may differ between two </a:t>
            </a:r>
            <a:r>
              <a:rPr lang="en-US" sz="3600" b="1" u="sng" dirty="0" smtClean="0"/>
              <a:t>unrelated</a:t>
            </a:r>
            <a:r>
              <a:rPr lang="en-US" sz="3600" b="1" dirty="0" smtClean="0"/>
              <a:t> people by…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Sequence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Length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Location in the genome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Sequence and 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STR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two main properties of STRs?</a:t>
            </a:r>
          </a:p>
          <a:p>
            <a:pPr lvl="1"/>
            <a:r>
              <a:rPr lang="en-US" dirty="0" smtClean="0"/>
              <a:t>STRs vary in length between people</a:t>
            </a:r>
          </a:p>
          <a:p>
            <a:pPr lvl="1"/>
            <a:r>
              <a:rPr lang="en-US" dirty="0" smtClean="0"/>
              <a:t>We know where they are in the genome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dirty="0" smtClean="0"/>
              <a:t>How could this information be used to compare people’s DNA? What methods could you use?</a:t>
            </a:r>
          </a:p>
          <a:p>
            <a:pPr lvl="1"/>
            <a:r>
              <a:rPr lang="en-US" dirty="0" smtClean="0"/>
              <a:t>Isolate DNA</a:t>
            </a:r>
          </a:p>
          <a:p>
            <a:pPr lvl="1"/>
            <a:r>
              <a:rPr lang="en-US" dirty="0" smtClean="0"/>
              <a:t>Use PCR to amplify STRs</a:t>
            </a:r>
          </a:p>
          <a:p>
            <a:pPr lvl="1"/>
            <a:r>
              <a:rPr lang="en-US" dirty="0" smtClean="0"/>
              <a:t>Compare sizes of STRs using gel electrophoresis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Combined DNA Index System (CODIS)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638800"/>
            <a:ext cx="8458200" cy="114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As of January 2014, CODIS contained 12.5 million arrestee and criminal DNA profiles that have assisted in more than 224,800 </a:t>
            </a:r>
            <a:r>
              <a:rPr lang="en-US" dirty="0"/>
              <a:t>investigations</a:t>
            </a:r>
          </a:p>
        </p:txBody>
      </p:sp>
      <p:pic>
        <p:nvPicPr>
          <p:cNvPr id="136194" name="Picture 2" descr="File:Codis 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06098"/>
            <a:ext cx="5562600" cy="470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3800" y="6324600"/>
            <a:ext cx="3855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http://www.fbi.gov/about-us/lab/codis</a:t>
            </a:r>
            <a:endParaRPr lang="en-US" dirty="0"/>
          </a:p>
        </p:txBody>
      </p:sp>
      <p:pic>
        <p:nvPicPr>
          <p:cNvPr id="151554" name="Picture 2" descr="File:Codis.sv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7"/>
          <a:stretch/>
        </p:blipFill>
        <p:spPr bwMode="auto">
          <a:xfrm>
            <a:off x="6477000" y="733807"/>
            <a:ext cx="2181422" cy="17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53200" y="3124200"/>
            <a:ext cx="257556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All 13 STR regions are used in comparisons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The odds that two people match in all 13 STR regions are </a:t>
            </a:r>
            <a:r>
              <a:rPr lang="en-US" sz="1800" b="1" u="sng" dirty="0" smtClean="0">
                <a:solidFill>
                  <a:srgbClr val="FF0000"/>
                </a:solidFill>
              </a:rPr>
              <a:t>over 1 in a billion</a:t>
            </a:r>
            <a:endParaRPr lang="en-US" sz="1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09601"/>
            <a:ext cx="8847056" cy="3581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On </a:t>
            </a:r>
            <a:r>
              <a:rPr lang="en-US" dirty="0" smtClean="0"/>
              <a:t>the evening of June </a:t>
            </a:r>
            <a:r>
              <a:rPr lang="en-US" dirty="0"/>
              <a:t>4, 1982, a </a:t>
            </a:r>
            <a:r>
              <a:rPr lang="en-US" dirty="0" smtClean="0"/>
              <a:t>white 19-year-old housewife </a:t>
            </a:r>
            <a:r>
              <a:rPr lang="en-US" dirty="0"/>
              <a:t>named </a:t>
            </a:r>
            <a:r>
              <a:rPr lang="en-US" dirty="0" smtClean="0"/>
              <a:t>Rebecca Williams returned home to her Culpeper, Virginia, apartment with her three </a:t>
            </a:r>
            <a:r>
              <a:rPr lang="en-US" dirty="0"/>
              <a:t>small </a:t>
            </a:r>
            <a:r>
              <a:rPr lang="en-US" dirty="0" smtClean="0"/>
              <a:t>children. </a:t>
            </a:r>
            <a:r>
              <a:rPr lang="en-US" dirty="0"/>
              <a:t>She didn’t lock the </a:t>
            </a:r>
            <a:r>
              <a:rPr lang="en-US" dirty="0" smtClean="0"/>
              <a:t>door </a:t>
            </a:r>
            <a:r>
              <a:rPr lang="en-US" dirty="0"/>
              <a:t>behind her. A strange man entered </a:t>
            </a:r>
            <a:r>
              <a:rPr lang="en-US" dirty="0" smtClean="0"/>
              <a:t>her apartment and </a:t>
            </a:r>
            <a:r>
              <a:rPr lang="en-US" dirty="0"/>
              <a:t>attacked </a:t>
            </a:r>
            <a:r>
              <a:rPr lang="en-US" dirty="0" smtClean="0"/>
              <a:t>her, </a:t>
            </a:r>
            <a:r>
              <a:rPr lang="en-US" dirty="0"/>
              <a:t>stabbing her repeatedly, dragging her to a bedroom and raping her, and then stabbing her again before </a:t>
            </a:r>
            <a:r>
              <a:rPr lang="en-US" dirty="0" smtClean="0"/>
              <a:t>leaving the scene.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4191000"/>
            <a:ext cx="869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Williams staggered outside her apartment and neighbors </a:t>
            </a:r>
            <a:r>
              <a:rPr lang="en-US" sz="3000" dirty="0"/>
              <a:t>and the police soon arrived. Before slipping into a coma and </a:t>
            </a:r>
            <a:r>
              <a:rPr lang="en-US" sz="3000" dirty="0" smtClean="0"/>
              <a:t>dying, Williams’ </a:t>
            </a:r>
            <a:r>
              <a:rPr lang="en-US" sz="3000" dirty="0"/>
              <a:t>last words </a:t>
            </a:r>
            <a:r>
              <a:rPr lang="en-US" sz="3000" dirty="0" smtClean="0"/>
              <a:t>described the lone, </a:t>
            </a:r>
            <a:r>
              <a:rPr lang="en-US" sz="3000" dirty="0"/>
              <a:t>black, bearded </a:t>
            </a:r>
            <a:r>
              <a:rPr lang="en-US" sz="3000" dirty="0" smtClean="0"/>
              <a:t>man who </a:t>
            </a:r>
            <a:r>
              <a:rPr lang="en-US" sz="3000" dirty="0"/>
              <a:t>had attacked </a:t>
            </a:r>
            <a:r>
              <a:rPr lang="en-US" sz="3000" dirty="0" smtClean="0"/>
              <a:t>her.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0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Using STR </a:t>
            </a:r>
            <a:r>
              <a:rPr lang="en-US" b="1" dirty="0"/>
              <a:t>A</a:t>
            </a:r>
            <a:r>
              <a:rPr lang="en-US" b="1" dirty="0" smtClean="0"/>
              <a:t>nalysis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9221"/>
          <a:stretch/>
        </p:blipFill>
        <p:spPr>
          <a:xfrm>
            <a:off x="4876800" y="2057400"/>
            <a:ext cx="3962400" cy="4323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1447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      CS      A       B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21336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100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25908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90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30480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8</a:t>
            </a:r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36576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70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41910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6</a:t>
            </a:r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497931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50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58674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143759" y="1066801"/>
            <a:ext cx="41148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1. Isolated DNA from a crime scene and two suspects.</a:t>
            </a:r>
          </a:p>
          <a:p>
            <a:pPr marL="0" indent="0">
              <a:buNone/>
            </a:pPr>
            <a:r>
              <a:rPr lang="en-US" sz="2000" dirty="0" smtClean="0"/>
              <a:t>2. PCR was performed to amplify the STRs of the crime scene DNA as well as two suspects.</a:t>
            </a:r>
          </a:p>
          <a:p>
            <a:pPr marL="0" indent="0">
              <a:buNone/>
            </a:pPr>
            <a:r>
              <a:rPr lang="en-US" sz="2000" dirty="0" smtClean="0"/>
              <a:t>3. The STR DNA molecules were separated on gel electrophoresis.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76200" y="3488314"/>
            <a:ext cx="41910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b="1" dirty="0" smtClean="0"/>
              <a:t>CQ8: Does suspect A have more or less repeats at TH01 than the crime scene DNA?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 smtClean="0"/>
              <a:t>More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 smtClean="0"/>
              <a:t>Less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 smtClean="0"/>
              <a:t>The same</a:t>
            </a:r>
          </a:p>
          <a:p>
            <a:pPr marL="0" indent="0">
              <a:buFont typeface="Arial" pitchFamily="34" charset="0"/>
              <a:buNone/>
            </a:pPr>
            <a:endParaRPr lang="en-US" sz="2600" dirty="0" smtClean="0"/>
          </a:p>
          <a:p>
            <a:pPr marL="0" indent="0">
              <a:buFont typeface="Arial" pitchFamily="34" charset="0"/>
              <a:buNone/>
            </a:pPr>
            <a:endParaRPr lang="en-US" sz="2600" dirty="0" smtClean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5334000" y="1066801"/>
            <a:ext cx="35814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L – ladder; CS – crime scene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5600" y="23622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TH01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58674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TPOX</a:t>
            </a:r>
            <a:endParaRPr lang="en-US" sz="2200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400800" y="2743200"/>
            <a:ext cx="457200" cy="137160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162800" y="2819400"/>
            <a:ext cx="76200" cy="53340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467600" y="2743200"/>
            <a:ext cx="609600" cy="38100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239000" y="5562600"/>
            <a:ext cx="38100" cy="38100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391400" y="4876800"/>
            <a:ext cx="914400" cy="106680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400800" y="4800600"/>
            <a:ext cx="685800" cy="114300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4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3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396345"/>
            <a:ext cx="912876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1" y="152400"/>
            <a:ext cx="8533953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CQ9: Which suspect likely committed the crime?</a:t>
            </a:r>
            <a:endParaRPr lang="en-US" sz="36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6800" y="990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A.</a:t>
            </a:r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7086600" y="990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89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pPr algn="l"/>
            <a:r>
              <a:rPr lang="en-US" sz="3300" b="1" dirty="0" smtClean="0"/>
              <a:t>CQ10: Is the STR analysis from the last slide enough to convict suspect B with 100% certainty? 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Yes, because all of the bands matched.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Yes, because suspect B matched more bands than suspect A.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No, because there are seven other STRs that might not match.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No, because blood type test results were not available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 October 2, 2000, Governor James Gilmore of Virginia released the STR analysis results that compared DNA from the Rebecca Williams’ crime scene and Earl’s DNA: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DNA at the murder scene was NOT Earl’s.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Earl was granted an absolute and full pardon for the capital murder conviction.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482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He was in prison for 17 years and sentenced to die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for something he did not do.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Earl was released on Feb 12, 2001</a:t>
            </a:r>
            <a:endParaRPr lang="en-US" sz="4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5867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He currently is married and lives in Virginia Beach. </a:t>
            </a:r>
          </a:p>
          <a:p>
            <a:r>
              <a:rPr lang="en-US" sz="3200" dirty="0" smtClean="0"/>
              <a:t>He was awarded a $2.25M settlement.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8812" r="5388" b="16028"/>
          <a:stretch/>
        </p:blipFill>
        <p:spPr>
          <a:xfrm>
            <a:off x="3048000" y="762000"/>
            <a:ext cx="3135087" cy="399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Thoughts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wasn’t DNA profiling used when Earl was arrested in 1983?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Were the DNA testing results used appropriately in Earl’s case?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Image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200" dirty="0"/>
              <a:t>Slide 1 – image of Earl Washington</a:t>
            </a:r>
          </a:p>
          <a:p>
            <a:pPr marL="0" indent="0">
              <a:buNone/>
            </a:pPr>
            <a:r>
              <a:rPr lang="en-US" sz="4200" dirty="0"/>
              <a:t>http://www.deathpenaltyinfo.org/node/4900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Slide 8 – still image from YouTube video</a:t>
            </a:r>
          </a:p>
          <a:p>
            <a:pPr marL="0" indent="0">
              <a:buNone/>
            </a:pPr>
            <a:r>
              <a:rPr lang="en-US" sz="4200" dirty="0"/>
              <a:t>http://www.youtube.com/watch?v=rCj_WbLcOC0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Slide 11 – examples of DNA profiling cases</a:t>
            </a:r>
          </a:p>
          <a:p>
            <a:pPr marL="0" indent="0">
              <a:buNone/>
            </a:pPr>
            <a:r>
              <a:rPr lang="en-US" sz="4200" dirty="0"/>
              <a:t>http://en.wikipedia.org/wiki/O._J._Simpson</a:t>
            </a:r>
          </a:p>
          <a:p>
            <a:pPr marL="0" indent="0">
              <a:buNone/>
            </a:pPr>
            <a:r>
              <a:rPr lang="en-US" sz="4200" dirty="0"/>
              <a:t>http://en.wikipedia.org/wiki/Thomas_Jefferson</a:t>
            </a:r>
          </a:p>
          <a:p>
            <a:pPr marL="0" indent="0">
              <a:buNone/>
            </a:pPr>
            <a:r>
              <a:rPr lang="en-US" sz="4200" dirty="0"/>
              <a:t>http://en.wikipedia.org/wiki/Bill_Clinton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Slides 14 and 15 – modified from Wikipedia</a:t>
            </a:r>
          </a:p>
          <a:p>
            <a:pPr marL="0" indent="0">
              <a:buNone/>
            </a:pPr>
            <a:r>
              <a:rPr lang="en-US" sz="4200" dirty="0"/>
              <a:t>http://en.wikipedia.org/wiki/File:PCR.svg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Slide 16 – still image from YouTube video</a:t>
            </a:r>
          </a:p>
          <a:p>
            <a:pPr marL="0" indent="0">
              <a:buNone/>
            </a:pPr>
            <a:r>
              <a:rPr lang="en-US" sz="4200" dirty="0"/>
              <a:t>http://www.youtube.com/watch?v=2KoLnIwoZKU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Slide 20 – modified from Wikipedia</a:t>
            </a:r>
          </a:p>
          <a:p>
            <a:pPr marL="0" indent="0">
              <a:buNone/>
            </a:pPr>
            <a:r>
              <a:rPr lang="en-US" sz="4200" dirty="0"/>
              <a:t>http://en.wikipedia.org/wiki/File:Gel_electrophoresis_apparatus.JPG</a:t>
            </a:r>
          </a:p>
          <a:p>
            <a:pPr marL="0" indent="0">
              <a:buNone/>
            </a:pPr>
            <a:r>
              <a:rPr lang="en-US" sz="4200" dirty="0"/>
              <a:t>http://en.wikipedia.org/wiki/File:D1S80Demo.gif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Slides 21 and 22 – modified from Wikipedia</a:t>
            </a:r>
          </a:p>
          <a:p>
            <a:pPr marL="0" indent="0">
              <a:buNone/>
            </a:pPr>
            <a:r>
              <a:rPr lang="en-US" sz="4200" dirty="0"/>
              <a:t>http://en.wikipedia.org/wiki/File:D1S80Demo.gif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Slide 29 – both images from Wikipedia</a:t>
            </a:r>
          </a:p>
          <a:p>
            <a:pPr marL="0" indent="0">
              <a:buNone/>
            </a:pPr>
            <a:r>
              <a:rPr lang="en-US" sz="4200" dirty="0"/>
              <a:t>http://en.wikipedia.org/wiki/Combined_DNA_Index_System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Slide 30 – modified from Wikipedia</a:t>
            </a:r>
          </a:p>
          <a:p>
            <a:pPr marL="0" indent="0">
              <a:buNone/>
            </a:pPr>
            <a:r>
              <a:rPr lang="en-US" sz="4200" dirty="0"/>
              <a:t>http://en.wikipedia.org/wiki/File:D1S80Demo.gif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Slide 34 – modified from</a:t>
            </a:r>
          </a:p>
          <a:p>
            <a:pPr marL="0" indent="0">
              <a:buNone/>
            </a:pPr>
            <a:r>
              <a:rPr lang="en-US" sz="4200" dirty="0"/>
              <a:t>http://www.boston.com/bostonglobe/obituaries/articles/2011/04/29/marie_deans_70_advocated_for_death_row_inmates_in_va/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6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0772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11 months later…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On May 21, 1983, Earl Washington, a 22-year-old black man, was arrested in Warrenton, Virginia, </a:t>
            </a:r>
            <a:r>
              <a:rPr lang="en-US" dirty="0"/>
              <a:t>on an unrelated </a:t>
            </a:r>
            <a:r>
              <a:rPr lang="en-US" dirty="0" smtClean="0"/>
              <a:t>case—burglary </a:t>
            </a:r>
            <a:r>
              <a:rPr lang="en-US" dirty="0"/>
              <a:t>and malicious wounding. During two days of questioning by law enforcement officials from the Virginia State Police, Culpeper County, and Fauquier County, he </a:t>
            </a:r>
            <a:r>
              <a:rPr lang="en-US" dirty="0" smtClean="0"/>
              <a:t>confessed to the Williams murder (and to three other rapes).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CQ1: Was Earl Washington guilty of raping and murdering Rebecca Williams?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096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Questioning and testimony </a:t>
            </a:r>
            <a:r>
              <a:rPr lang="en-US" dirty="0"/>
              <a:t>revealed that </a:t>
            </a:r>
            <a:r>
              <a:rPr lang="en-US" dirty="0" smtClean="0"/>
              <a:t>Washington…</a:t>
            </a:r>
          </a:p>
          <a:p>
            <a:pPr marL="0" indent="0">
              <a:buNone/>
            </a:pPr>
            <a:endParaRPr lang="en-US" sz="1100" dirty="0" smtClean="0"/>
          </a:p>
          <a:p>
            <a:pPr>
              <a:buFont typeface="Arial"/>
              <a:buChar char="•"/>
            </a:pPr>
            <a:r>
              <a:rPr lang="en-US" b="1" dirty="0" smtClean="0"/>
              <a:t>did </a:t>
            </a:r>
            <a:r>
              <a:rPr lang="en-US" b="1" dirty="0"/>
              <a:t>not </a:t>
            </a:r>
            <a:r>
              <a:rPr lang="en-US" dirty="0"/>
              <a:t>know </a:t>
            </a:r>
            <a:r>
              <a:rPr lang="en-US" dirty="0" smtClean="0"/>
              <a:t>that Williams was white.</a:t>
            </a:r>
          </a:p>
          <a:p>
            <a:pPr>
              <a:buFont typeface="Arial"/>
              <a:buChar char="•"/>
            </a:pPr>
            <a:r>
              <a:rPr lang="en-US" b="1" dirty="0"/>
              <a:t>d</a:t>
            </a:r>
            <a:r>
              <a:rPr lang="en-US" b="1" dirty="0" smtClean="0"/>
              <a:t>id not </a:t>
            </a:r>
            <a:r>
              <a:rPr lang="en-US" dirty="0" smtClean="0"/>
              <a:t>know the </a:t>
            </a:r>
            <a:r>
              <a:rPr lang="en-US" dirty="0"/>
              <a:t>address of the apartment where she was </a:t>
            </a:r>
            <a:r>
              <a:rPr lang="en-US" dirty="0" smtClean="0"/>
              <a:t>killed.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did not </a:t>
            </a:r>
            <a:r>
              <a:rPr lang="en-US" dirty="0" smtClean="0"/>
              <a:t>know that </a:t>
            </a:r>
            <a:r>
              <a:rPr lang="en-US" dirty="0"/>
              <a:t>he had raped </a:t>
            </a:r>
            <a:r>
              <a:rPr lang="en-US" dirty="0" smtClean="0"/>
              <a:t>her.</a:t>
            </a:r>
          </a:p>
          <a:p>
            <a:pPr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hought Williams was </a:t>
            </a:r>
            <a:r>
              <a:rPr lang="en-US" b="1" dirty="0"/>
              <a:t>short</a:t>
            </a:r>
            <a:r>
              <a:rPr lang="en-US" dirty="0"/>
              <a:t> when in fact she was </a:t>
            </a:r>
            <a:r>
              <a:rPr lang="en-US" b="1" dirty="0" smtClean="0"/>
              <a:t>5'8”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aid he had stabbed </a:t>
            </a:r>
            <a:r>
              <a:rPr lang="en-US" dirty="0"/>
              <a:t>her </a:t>
            </a:r>
            <a:r>
              <a:rPr lang="en-US" b="1" dirty="0"/>
              <a:t>two or three </a:t>
            </a:r>
            <a:r>
              <a:rPr lang="en-US" dirty="0"/>
              <a:t>times when </a:t>
            </a:r>
            <a:r>
              <a:rPr lang="en-US" dirty="0" smtClean="0"/>
              <a:t>she actually had been stabbed </a:t>
            </a:r>
            <a:r>
              <a:rPr lang="en-US" b="1" dirty="0" smtClean="0"/>
              <a:t>thirty</a:t>
            </a:r>
            <a:r>
              <a:rPr lang="en-US" b="1" dirty="0"/>
              <a:t>-eight</a:t>
            </a:r>
            <a:r>
              <a:rPr lang="en-US" dirty="0"/>
              <a:t> </a:t>
            </a:r>
            <a:r>
              <a:rPr lang="en-US" dirty="0" smtClean="0"/>
              <a:t>times.</a:t>
            </a:r>
          </a:p>
          <a:p>
            <a:pPr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aid there </a:t>
            </a:r>
            <a:r>
              <a:rPr lang="en-US" dirty="0"/>
              <a:t>was </a:t>
            </a:r>
            <a:r>
              <a:rPr lang="en-US" b="1" dirty="0"/>
              <a:t>no one </a:t>
            </a:r>
            <a:r>
              <a:rPr lang="en-US" dirty="0"/>
              <a:t>else in the apartment when it was known that </a:t>
            </a:r>
            <a:r>
              <a:rPr lang="en-US" dirty="0" smtClean="0"/>
              <a:t>Williams’ </a:t>
            </a:r>
            <a:r>
              <a:rPr lang="en-US" b="1" dirty="0" smtClean="0"/>
              <a:t>three children </a:t>
            </a:r>
            <a:r>
              <a:rPr lang="en-US" dirty="0"/>
              <a:t>were i</a:t>
            </a:r>
            <a:r>
              <a:rPr lang="en-US" dirty="0" smtClean="0"/>
              <a:t>n </a:t>
            </a:r>
            <a:r>
              <a:rPr lang="en-US" dirty="0"/>
              <a:t>the apartment on the day of the </a:t>
            </a:r>
            <a:r>
              <a:rPr lang="en-US" dirty="0" smtClean="0"/>
              <a:t>crime.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b="1" dirty="0" smtClean="0"/>
              <a:t>could not </a:t>
            </a:r>
            <a:r>
              <a:rPr lang="en-US" dirty="0" smtClean="0"/>
              <a:t>identify</a:t>
            </a:r>
            <a:r>
              <a:rPr lang="en-US" b="1" dirty="0" smtClean="0"/>
              <a:t> </a:t>
            </a:r>
            <a:r>
              <a:rPr lang="en-US" smtClean="0"/>
              <a:t>Williams’ </a:t>
            </a:r>
            <a:r>
              <a:rPr lang="en-US" dirty="0" smtClean="0"/>
              <a:t>apartment without police assistance.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did Earl Washington say that he raped and killed Rebecca Williams?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7400" y="62484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http://www.youtube.com/watch?v=rCj_WbLcOC0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7563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9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did Earl Washington say that he raped and killed Rebecca Williams?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b="1" dirty="0" smtClean="0"/>
              <a:t>He was mentally handicapped with an IQ of 69. </a:t>
            </a:r>
          </a:p>
          <a:p>
            <a:pPr marL="0" indent="0">
              <a:buNone/>
            </a:pPr>
            <a:r>
              <a:rPr lang="en-US" dirty="0" smtClean="0"/>
              <a:t>To compensate for his disability, Earl would defer to authority figures and agree with them no matter what.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Earl Washington was found guilty and sentenced to death on January 20, 1984. His “confession” was the only piece of evidence linking Earl to the crime.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6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/>
              <a:t>CQ2: Did the criminal justice system work as it should have?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10274</TotalTime>
  <Words>1867</Words>
  <Application>Microsoft Office PowerPoint</Application>
  <PresentationFormat>On-screen Show (4:3)</PresentationFormat>
  <Paragraphs>277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The Sad But True Case of  Earl Washington DNA Analysis and the   Criminal Justice System</vt:lpstr>
      <vt:lpstr>Learning Objectives</vt:lpstr>
      <vt:lpstr>PowerPoint Presentation</vt:lpstr>
      <vt:lpstr>PowerPoint Presentation</vt:lpstr>
      <vt:lpstr>CQ1: Was Earl Washington guilty of raping and murdering Rebecca Williams?</vt:lpstr>
      <vt:lpstr>PowerPoint Presentation</vt:lpstr>
      <vt:lpstr>PowerPoint Presentation</vt:lpstr>
      <vt:lpstr>PowerPoint Presentation</vt:lpstr>
      <vt:lpstr>CQ2: Did the criminal justice system work as it should have?</vt:lpstr>
      <vt:lpstr>Is there a better way to prove a person’s guilt (or innocence) in these types of criminal cases?</vt:lpstr>
      <vt:lpstr>Examples of using DNA analysis</vt:lpstr>
      <vt:lpstr>Step 1. Isolate DNA samples</vt:lpstr>
      <vt:lpstr>Step 2. Make copies of specific portions of DNA</vt:lpstr>
      <vt:lpstr>PowerPoint Presentation</vt:lpstr>
      <vt:lpstr>PowerPoint Presentation</vt:lpstr>
      <vt:lpstr>PowerPoint Presentation</vt:lpstr>
      <vt:lpstr>CQ3: Which of the following materials are not needed to perform a PCR reaction? </vt:lpstr>
      <vt:lpstr>CQ4: You set up a PCR reaction using a human DNA polymerase enzyme and the other required materials. What results will you observe after running the PCR for 30 cycles?</vt:lpstr>
      <vt:lpstr>PowerPoint Presentation</vt:lpstr>
      <vt:lpstr>DNA ladders are used to determine approximate sizes of DNA molecules</vt:lpstr>
      <vt:lpstr>CQ5: What is the approximate size of the DNA molecule marked by the arrow?</vt:lpstr>
      <vt:lpstr>CQ6: If DNA was loaded at the top of a gel but the positive and negative poles were accidentally reversed, what would happen?</vt:lpstr>
      <vt:lpstr>PowerPoint Presentation</vt:lpstr>
      <vt:lpstr>PowerPoint Presentation</vt:lpstr>
      <vt:lpstr>PowerPoint Presentation</vt:lpstr>
      <vt:lpstr>Short Tandem Repeats</vt:lpstr>
      <vt:lpstr>CQ7: A single STR may differ between two unrelated people by…</vt:lpstr>
      <vt:lpstr>STR Analysis</vt:lpstr>
      <vt:lpstr>Combined DNA Index System (CODIS)</vt:lpstr>
      <vt:lpstr>Using STR Analysis</vt:lpstr>
      <vt:lpstr>CQ9: Which suspect likely committed the crime?</vt:lpstr>
      <vt:lpstr>CQ10: Is the STR analysis from the last slide enough to convict suspect B with 100% certainty? </vt:lpstr>
      <vt:lpstr>PowerPoint Presentation</vt:lpstr>
      <vt:lpstr>He was in prison for 17 years and sentenced to die  for something he did not do.</vt:lpstr>
      <vt:lpstr>Final Thoughts</vt:lpstr>
      <vt:lpstr>Image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Membranes, Energy, and Enzymes</dc:title>
  <dc:creator>Justin</dc:creator>
  <cp:lastModifiedBy>Ky</cp:lastModifiedBy>
  <cp:revision>1308</cp:revision>
  <dcterms:created xsi:type="dcterms:W3CDTF">2006-08-16T00:00:00Z</dcterms:created>
  <dcterms:modified xsi:type="dcterms:W3CDTF">2014-03-28T18:43:31Z</dcterms:modified>
</cp:coreProperties>
</file>