
<file path=[Content_Types].xml><?xml version="1.0" encoding="utf-8"?>
<Types xmlns="http://schemas.openxmlformats.org/package/2006/content-types">
  <Default Extension="xml" ContentType="application/xml"/>
  <Default Extension="png" ContentType="image/png"/>
  <Default Extension="wmf" ContentType="image/x-wmf"/>
  <Default Extension="jpeg" ContentType="image/jpeg"/>
  <Default Extension="rels" ContentType="application/vnd.openxmlformats-package.relationships+xml"/>
  <Default Extension="gif" ContentType="image/gif"/>
  <Default Extension="wav" ContentType="audio/wav"/>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00" autoAdjust="0"/>
    <p:restoredTop sz="90929"/>
  </p:normalViewPr>
  <p:slideViewPr>
    <p:cSldViewPr>
      <p:cViewPr varScale="1">
        <p:scale>
          <a:sx n="100" d="100"/>
          <a:sy n="100" d="100"/>
        </p:scale>
        <p:origin x="-1360"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5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C:\PLTW\Biomedical%20Innovation\ER%20Problem\Presentation%20resources\EpiCurveOTCDrug.xlsx" TargetMode="External"/><Relationship Id="rId2"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cat>
            <c:strRef>
              <c:f>Sheet1!$B$1:$B$29</c:f>
              <c:strCache>
                <c:ptCount val="29"/>
                <c:pt idx="0">
                  <c:v>Jan</c:v>
                </c:pt>
                <c:pt idx="1">
                  <c:v>Feb</c:v>
                </c:pt>
                <c:pt idx="2">
                  <c:v>Mar</c:v>
                </c:pt>
                <c:pt idx="3">
                  <c:v>Apr</c:v>
                </c:pt>
                <c:pt idx="4">
                  <c:v>May</c:v>
                </c:pt>
                <c:pt idx="5">
                  <c:v>Jun</c:v>
                </c:pt>
                <c:pt idx="6">
                  <c:v>Jul</c:v>
                </c:pt>
                <c:pt idx="7">
                  <c:v>Aug</c:v>
                </c:pt>
                <c:pt idx="8">
                  <c:v>Sep</c:v>
                </c:pt>
                <c:pt idx="9">
                  <c:v>Oct</c:v>
                </c:pt>
                <c:pt idx="10">
                  <c:v>Nov</c:v>
                </c:pt>
                <c:pt idx="11">
                  <c:v>Dec</c:v>
                </c:pt>
                <c:pt idx="12">
                  <c:v>Jan</c:v>
                </c:pt>
                <c:pt idx="13">
                  <c:v>Feb</c:v>
                </c:pt>
                <c:pt idx="14">
                  <c:v>Mar</c:v>
                </c:pt>
                <c:pt idx="15">
                  <c:v>Apr</c:v>
                </c:pt>
                <c:pt idx="16">
                  <c:v>May</c:v>
                </c:pt>
                <c:pt idx="17">
                  <c:v>Jun</c:v>
                </c:pt>
                <c:pt idx="18">
                  <c:v>Jul</c:v>
                </c:pt>
                <c:pt idx="19">
                  <c:v>Aug</c:v>
                </c:pt>
                <c:pt idx="20">
                  <c:v>Sep</c:v>
                </c:pt>
                <c:pt idx="21">
                  <c:v>Oct</c:v>
                </c:pt>
                <c:pt idx="22">
                  <c:v>Nov</c:v>
                </c:pt>
                <c:pt idx="23">
                  <c:v>Dec</c:v>
                </c:pt>
                <c:pt idx="24">
                  <c:v>Jan</c:v>
                </c:pt>
                <c:pt idx="25">
                  <c:v>Feb</c:v>
                </c:pt>
                <c:pt idx="26">
                  <c:v>Mar</c:v>
                </c:pt>
                <c:pt idx="27">
                  <c:v>Apr</c:v>
                </c:pt>
                <c:pt idx="28">
                  <c:v>May</c:v>
                </c:pt>
              </c:strCache>
            </c:strRef>
          </c:cat>
          <c:val>
            <c:numRef>
              <c:f>Sheet1!$C$1:$C$29</c:f>
              <c:numCache>
                <c:formatCode>General</c:formatCode>
                <c:ptCount val="29"/>
                <c:pt idx="0">
                  <c:v>1.0</c:v>
                </c:pt>
                <c:pt idx="1">
                  <c:v>0.0</c:v>
                </c:pt>
                <c:pt idx="2">
                  <c:v>1.0</c:v>
                </c:pt>
                <c:pt idx="3">
                  <c:v>1.0</c:v>
                </c:pt>
                <c:pt idx="4">
                  <c:v>1.0</c:v>
                </c:pt>
                <c:pt idx="5">
                  <c:v>0.0</c:v>
                </c:pt>
                <c:pt idx="6">
                  <c:v>1.0</c:v>
                </c:pt>
                <c:pt idx="7">
                  <c:v>1.0</c:v>
                </c:pt>
                <c:pt idx="8">
                  <c:v>5.0</c:v>
                </c:pt>
                <c:pt idx="9">
                  <c:v>5.0</c:v>
                </c:pt>
                <c:pt idx="10">
                  <c:v>2.0</c:v>
                </c:pt>
                <c:pt idx="11">
                  <c:v>5.0</c:v>
                </c:pt>
                <c:pt idx="12">
                  <c:v>7.0</c:v>
                </c:pt>
                <c:pt idx="13">
                  <c:v>2.0</c:v>
                </c:pt>
                <c:pt idx="14">
                  <c:v>5.0</c:v>
                </c:pt>
                <c:pt idx="15">
                  <c:v>10.0</c:v>
                </c:pt>
                <c:pt idx="16">
                  <c:v>20.0</c:v>
                </c:pt>
                <c:pt idx="17">
                  <c:v>25.0</c:v>
                </c:pt>
                <c:pt idx="18">
                  <c:v>65.0</c:v>
                </c:pt>
                <c:pt idx="19">
                  <c:v>120.0</c:v>
                </c:pt>
                <c:pt idx="20">
                  <c:v>200.0</c:v>
                </c:pt>
                <c:pt idx="21">
                  <c:v>300.0</c:v>
                </c:pt>
                <c:pt idx="22">
                  <c:v>170.0</c:v>
                </c:pt>
                <c:pt idx="23">
                  <c:v>45.0</c:v>
                </c:pt>
                <c:pt idx="24">
                  <c:v>15.0</c:v>
                </c:pt>
                <c:pt idx="25">
                  <c:v>1.0</c:v>
                </c:pt>
                <c:pt idx="26">
                  <c:v>1.0</c:v>
                </c:pt>
                <c:pt idx="27">
                  <c:v>1.0</c:v>
                </c:pt>
                <c:pt idx="28">
                  <c:v>0.0</c:v>
                </c:pt>
              </c:numCache>
            </c:numRef>
          </c:val>
        </c:ser>
        <c:dLbls>
          <c:showLegendKey val="0"/>
          <c:showVal val="0"/>
          <c:showCatName val="0"/>
          <c:showSerName val="0"/>
          <c:showPercent val="0"/>
          <c:showBubbleSize val="0"/>
        </c:dLbls>
        <c:gapWidth val="150"/>
        <c:axId val="2125908056"/>
        <c:axId val="2125923640"/>
      </c:barChart>
      <c:catAx>
        <c:axId val="2125908056"/>
        <c:scaling>
          <c:orientation val="minMax"/>
        </c:scaling>
        <c:delete val="0"/>
        <c:axPos val="b"/>
        <c:majorGridlines/>
        <c:majorTickMark val="out"/>
        <c:minorTickMark val="none"/>
        <c:tickLblPos val="nextTo"/>
        <c:txPr>
          <a:bodyPr/>
          <a:lstStyle/>
          <a:p>
            <a:pPr>
              <a:defRPr sz="800"/>
            </a:pPr>
            <a:endParaRPr lang="en-US"/>
          </a:p>
        </c:txPr>
        <c:crossAx val="2125923640"/>
        <c:crosses val="autoZero"/>
        <c:auto val="1"/>
        <c:lblAlgn val="ctr"/>
        <c:lblOffset val="100"/>
        <c:noMultiLvlLbl val="0"/>
      </c:catAx>
      <c:valAx>
        <c:axId val="2125923640"/>
        <c:scaling>
          <c:orientation val="minMax"/>
        </c:scaling>
        <c:delete val="0"/>
        <c:axPos val="l"/>
        <c:majorGridlines/>
        <c:numFmt formatCode="General" sourceLinked="1"/>
        <c:majorTickMark val="out"/>
        <c:minorTickMark val="none"/>
        <c:tickLblPos val="nextTo"/>
        <c:txPr>
          <a:bodyPr rot="-2700000" vert="horz"/>
          <a:lstStyle/>
          <a:p>
            <a:pPr>
              <a:defRPr sz="700" i="1"/>
            </a:pPr>
            <a:endParaRPr lang="en-US"/>
          </a:p>
        </c:txPr>
        <c:crossAx val="2125908056"/>
        <c:crosses val="autoZero"/>
        <c:crossBetween val="between"/>
      </c:valAx>
    </c:plotArea>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0.23125</cdr:x>
      <cdr:y>0.85069</cdr:y>
    </cdr:from>
    <cdr:to>
      <cdr:x>0.31042</cdr:x>
      <cdr:y>0.90625</cdr:y>
    </cdr:to>
    <cdr:sp macro="" textlink="">
      <cdr:nvSpPr>
        <cdr:cNvPr id="2" name="TextBox 1"/>
        <cdr:cNvSpPr txBox="1"/>
      </cdr:nvSpPr>
      <cdr:spPr>
        <a:xfrm xmlns:a="http://schemas.openxmlformats.org/drawingml/2006/main">
          <a:off x="1057275" y="2333625"/>
          <a:ext cx="361950" cy="152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r>
              <a:rPr lang="en-US" dirty="0" smtClean="0"/>
              <a:t>Medicines That Backfire</a:t>
            </a:r>
            <a:endParaRPr lang="en-US" dirty="0"/>
          </a:p>
        </p:txBody>
      </p:sp>
      <p:sp>
        <p:nvSpPr>
          <p:cNvPr id="409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r>
              <a:rPr lang="en-US" dirty="0" smtClean="0"/>
              <a:t>Biomedical Innovation – Problem #1</a:t>
            </a:r>
          </a:p>
          <a:p>
            <a:r>
              <a:rPr lang="en-US" dirty="0" smtClean="0"/>
              <a:t>2010</a:t>
            </a:r>
            <a:endParaRPr lang="en-US" dirty="0"/>
          </a:p>
        </p:txBody>
      </p:sp>
      <p:sp>
        <p:nvSpPr>
          <p:cNvPr id="410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410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2EB4EAA-DB6D-4DDF-8A60-088755714DD4}" type="slidenum">
              <a:rPr lang="en-US"/>
              <a:pPr/>
              <a:t>‹#›</a:t>
            </a:fld>
            <a:endParaRPr lang="en-US" dirty="0"/>
          </a:p>
        </p:txBody>
      </p:sp>
    </p:spTree>
    <p:extLst>
      <p:ext uri="{BB962C8B-B14F-4D97-AF65-F5344CB8AC3E}">
        <p14:creationId xmlns:p14="http://schemas.microsoft.com/office/powerpoint/2010/main" val="37809252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r>
              <a:rPr lang="en-US" dirty="0" smtClean="0"/>
              <a:t>Medicines That Backfire</a:t>
            </a:r>
            <a:endParaRPr lang="en-US" dirty="0"/>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r>
              <a:rPr lang="en-US" dirty="0" smtClean="0"/>
              <a:t>Biomedical Innovation – Problem #1</a:t>
            </a:r>
          </a:p>
          <a:p>
            <a:r>
              <a:rPr lang="en-US" dirty="0" smtClean="0"/>
              <a:t>2010</a:t>
            </a:r>
          </a:p>
          <a:p>
            <a:endParaRPr lang="en-US" dirty="0"/>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32BEA72-3156-408D-988B-B73AACC8F142}" type="slidenum">
              <a:rPr lang="en-US"/>
              <a:pPr/>
              <a:t>‹#›</a:t>
            </a:fld>
            <a:endParaRPr lang="en-US" dirty="0"/>
          </a:p>
        </p:txBody>
      </p:sp>
    </p:spTree>
    <p:extLst>
      <p:ext uri="{BB962C8B-B14F-4D97-AF65-F5344CB8AC3E}">
        <p14:creationId xmlns:p14="http://schemas.microsoft.com/office/powerpoint/2010/main" val="341029850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CC19AC-C390-4974-9DF7-D926B33894AA}" type="slidenum">
              <a:rPr lang="en-US"/>
              <a:pPr/>
              <a:t>1</a:t>
            </a:fld>
            <a:endParaRPr lang="en-US" dirty="0"/>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332288-87BC-407A-B719-7E83EB74131F}" type="slidenum">
              <a:rPr lang="en-US" smtClean="0"/>
              <a:pPr/>
              <a:t>6</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2BEA72-3156-408D-988B-B73AACC8F142}" type="slidenum">
              <a:rPr lang="en-US" smtClean="0"/>
              <a:pPr/>
              <a:t>15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1A72146E-39F5-4565-9612-9D1203647AC6}"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90A40E9B-DD8E-45D0-B640-05185914E4D0}"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B3AC6EE1-864B-4176-994F-884719A2B0C8}"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55613D5B-8E36-45F2-B92E-44B4E1A7D9E1}"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8936183-E39E-4232-8243-C5CDF223121A}"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5380F398-4EBA-4576-B2B0-408A710EC8BE}"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02D8E6C7-D388-401F-8D98-D795847920BB}"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87E91ADE-9F03-4EE5-A168-DC68B5808114}"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617B01DC-22D2-4971-B6D9-97E7B665EB5A}"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0780A4C3-CBC7-4A0B-A29E-26DD4DEC2B9F}"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2FF3F95C-B32E-469C-B42B-1865F799CBD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D287F0F-CE03-484E-AEF3-D0C1F83CAA99}"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2.wav"/></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gi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3.wav"/></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4.wav"/><Relationship Id="rId3" Type="http://schemas.openxmlformats.org/officeDocument/2006/relationships/image" Target="../media/image7.gi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5.wav"/></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wav"/><Relationship Id="rId3"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7" name="Title 1"/>
          <p:cNvSpPr txBox="1">
            <a:spLocks/>
          </p:cNvSpPr>
          <p:nvPr/>
        </p:nvSpPr>
        <p:spPr bwMode="auto">
          <a:xfrm>
            <a:off x="838200" y="2282825"/>
            <a:ext cx="7772400" cy="14700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rm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u="none" strike="noStrike" kern="0" normalizeH="0" baseline="0" noProof="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j-lt"/>
                <a:ea typeface="+mj-ea"/>
                <a:cs typeface="+mj-cs"/>
              </a:rPr>
              <a:t>MEDICINES THAT BACKFIRE</a:t>
            </a:r>
            <a:endParaRPr kumimoji="0" lang="en-US" sz="4400" b="1" i="0" u="none" strike="noStrike" kern="0" normalizeH="0" baseline="0" noProof="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j-lt"/>
              <a:ea typeface="+mj-ea"/>
              <a:cs typeface="+mj-cs"/>
            </a:endParaRPr>
          </a:p>
        </p:txBody>
      </p:sp>
      <p:sp>
        <p:nvSpPr>
          <p:cNvPr id="10" name="Subtitle 2"/>
          <p:cNvSpPr>
            <a:spLocks noGrp="1"/>
          </p:cNvSpPr>
          <p:nvPr>
            <p:ph type="subTitle" idx="1"/>
          </p:nvPr>
        </p:nvSpPr>
        <p:spPr>
          <a:xfrm>
            <a:off x="1371600" y="3886200"/>
            <a:ext cx="6400800" cy="1752600"/>
          </a:xfrm>
        </p:spPr>
        <p:txBody>
          <a:bodyPr/>
          <a:lstStyle/>
          <a:p>
            <a:r>
              <a:rPr lang="en-US" dirty="0" smtClean="0">
                <a:solidFill>
                  <a:schemeClr val="bg1">
                    <a:lumMod val="65000"/>
                  </a:schemeClr>
                </a:solidFill>
              </a:rPr>
              <a:t>Investigating Disease Patterns Through Epidemiology</a:t>
            </a:r>
            <a:endParaRPr lang="en-US" dirty="0">
              <a:solidFill>
                <a:schemeClr val="bg1">
                  <a:lumMod val="65000"/>
                </a:schemeClr>
              </a:solidFill>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 and Ovarian Cancer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the 1950s, diethylstilbestrol (DES) was given to pegnant women who were blieved at risk for miscarriage</a:t>
            </a:r>
          </a:p>
          <a:p>
            <a:pPr lvl="1"/>
            <a:r>
              <a:rPr lang="en-US" dirty="0" smtClean="0"/>
              <a:t>Peak usage estimated as high as fiften percent of prenant women </a:t>
            </a:r>
          </a:p>
          <a:p>
            <a:r>
              <a:rPr lang="en-US" dirty="0" smtClean="0"/>
              <a:t>I958 randomized clinical trial (Universty of Chicago), pregant women received DES or an inert placebo</a:t>
            </a:r>
          </a:p>
          <a:p>
            <a:pPr lvl="1"/>
            <a:r>
              <a:rPr lang="en-US" dirty="0" smtClean="0"/>
              <a:t>No benefit shown in the prevetion of miscarriage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99FF">
            <a:alpha val="90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 and Ovarian Cancer</a:t>
            </a:r>
            <a:endParaRPr lang="en-US" dirty="0"/>
          </a:p>
        </p:txBody>
      </p:sp>
      <p:sp>
        <p:nvSpPr>
          <p:cNvPr id="3" name="Content Placeholder 2"/>
          <p:cNvSpPr>
            <a:spLocks noGrp="1"/>
          </p:cNvSpPr>
          <p:nvPr>
            <p:ph idx="1"/>
          </p:nvPr>
        </p:nvSpPr>
        <p:spPr>
          <a:xfrm>
            <a:off x="685800" y="1981200"/>
            <a:ext cx="7772400" cy="4114800"/>
          </a:xfrm>
        </p:spPr>
        <p:txBody>
          <a:bodyPr>
            <a:normAutofit fontScale="85000" lnSpcReduction="10000"/>
          </a:bodyPr>
          <a:lstStyle/>
          <a:p>
            <a:r>
              <a:rPr lang="en-US" dirty="0" smtClean="0"/>
              <a:t>In the 1970s, a significant number of cases of vaginal cancer were reported</a:t>
            </a:r>
          </a:p>
          <a:p>
            <a:r>
              <a:rPr lang="en-US" dirty="0" smtClean="0"/>
              <a:t>A case-control study (Herbst, Ulfeder, Poskanzer</a:t>
            </a:r>
            <a:r>
              <a:rPr lang="en-US" dirty="0"/>
              <a:t> </a:t>
            </a:r>
            <a:r>
              <a:rPr lang="en-US" dirty="0" smtClean="0"/>
              <a:t>– 1971) found that 7 out of 8 cases of vaginal cancer had been exposed to DES in utero.</a:t>
            </a:r>
          </a:p>
          <a:p>
            <a:r>
              <a:rPr lang="en-US" dirty="0" smtClean="0"/>
              <a:t>Connection confirmed by animal studies and a larger case control study.</a:t>
            </a:r>
          </a:p>
          <a:p>
            <a:pPr lvl="1"/>
            <a:r>
              <a:rPr lang="en-US" dirty="0" smtClean="0"/>
              <a:t>New York State Tumor Registry confirmed more than 600 cases of vaginal cancer were linked to prenatal DES exposure</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fill="hold" grpId="0" nodeType="clickEffect">
                                  <p:stCondLst>
                                    <p:cond delay="0"/>
                                  </p:stCondLst>
                                  <p:iterate type="wd">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type.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4" accel="50000" fill="hold" grpId="0" nodeType="clickEffect">
                                  <p:stCondLst>
                                    <p:cond delay="0"/>
                                  </p:stCondLst>
                                  <p:iterate type="wd">
                                    <p:tmPct val="10000"/>
                                  </p:iterate>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type.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4" accel="50000" fill="hold" grpId="0" nodeType="clickEffect">
                                  <p:stCondLst>
                                    <p:cond delay="0"/>
                                  </p:stCondLst>
                                  <p:iterate type="wd">
                                    <p:tmPct val="10000"/>
                                  </p:iterate>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type.wav"/>
                                        </p:tgtEl>
                                      </p:cMediaNode>
                                    </p:audio>
                                  </p:subTnLst>
                                </p:cTn>
                              </p:par>
                              <p:par>
                                <p:cTn id="21" presetID="2" presetClass="entr" presetSubtype="4" accel="50000" fill="hold" grpId="0" nodeType="withEffect">
                                  <p:stCondLst>
                                    <p:cond delay="0"/>
                                  </p:stCondLst>
                                  <p:iterate type="wd">
                                    <p:tmPct val="10000"/>
                                  </p:iterate>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2"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4" descr="C:\Documents and Settings\spoll\Local Settings\Temporary Internet Files\Content.IE5\RETAA44M\MMj01630000000[1].gif"/>
          <p:cNvPicPr>
            <a:picLocks noChangeAspect="1" noChangeArrowheads="1" noCrop="1"/>
          </p:cNvPicPr>
          <p:nvPr/>
        </p:nvPicPr>
        <p:blipFill>
          <a:blip r:embed="rId2" cstate="print"/>
          <a:srcRect/>
          <a:stretch>
            <a:fillRect/>
          </a:stretch>
        </p:blipFill>
        <p:spPr bwMode="auto">
          <a:xfrm>
            <a:off x="7467600" y="914400"/>
            <a:ext cx="1524000" cy="1452563"/>
          </a:xfrm>
          <a:prstGeom prst="rect">
            <a:avLst/>
          </a:prstGeom>
          <a:noFill/>
        </p:spPr>
      </p:pic>
      <p:pic>
        <p:nvPicPr>
          <p:cNvPr id="8" name="Picture 4" descr="C:\Documents and Settings\spoll\Local Settings\Temporary Internet Files\Content.IE5\RETAA44M\MMj01630000000[1].gif"/>
          <p:cNvPicPr>
            <a:picLocks noChangeAspect="1" noChangeArrowheads="1" noCrop="1"/>
          </p:cNvPicPr>
          <p:nvPr/>
        </p:nvPicPr>
        <p:blipFill>
          <a:blip r:embed="rId2" cstate="print"/>
          <a:srcRect/>
          <a:stretch>
            <a:fillRect/>
          </a:stretch>
        </p:blipFill>
        <p:spPr bwMode="auto">
          <a:xfrm>
            <a:off x="5562600" y="2743200"/>
            <a:ext cx="1524000" cy="1452563"/>
          </a:xfrm>
          <a:prstGeom prst="rect">
            <a:avLst/>
          </a:prstGeom>
          <a:noFill/>
        </p:spPr>
      </p:pic>
      <p:sp>
        <p:nvSpPr>
          <p:cNvPr id="2" name="Title 1"/>
          <p:cNvSpPr>
            <a:spLocks noGrp="1"/>
          </p:cNvSpPr>
          <p:nvPr>
            <p:ph type="title"/>
          </p:nvPr>
        </p:nvSpPr>
        <p:spPr/>
        <p:txBody>
          <a:bodyPr>
            <a:normAutofit fontScale="90000"/>
          </a:bodyPr>
          <a:lstStyle/>
          <a:p>
            <a:r>
              <a:rPr lang="en-US" dirty="0" smtClean="0"/>
              <a:t>Over-the-Counter Drugs and Disease</a:t>
            </a:r>
            <a:endParaRPr lang="en-US" dirty="0"/>
          </a:p>
        </p:txBody>
      </p:sp>
      <p:pic>
        <p:nvPicPr>
          <p:cNvPr id="3076" name="Picture 4" descr="C:\Documents and Settings\spoll\Local Settings\Temporary Internet Files\Content.IE5\RETAA44M\MMj01630000000[1].gif"/>
          <p:cNvPicPr>
            <a:picLocks noChangeAspect="1" noChangeArrowheads="1" noCrop="1"/>
          </p:cNvPicPr>
          <p:nvPr/>
        </p:nvPicPr>
        <p:blipFill>
          <a:blip r:embed="rId2" cstate="print"/>
          <a:srcRect/>
          <a:stretch>
            <a:fillRect/>
          </a:stretch>
        </p:blipFill>
        <p:spPr bwMode="auto">
          <a:xfrm>
            <a:off x="762000" y="5029199"/>
            <a:ext cx="1524000" cy="1452563"/>
          </a:xfrm>
          <a:prstGeom prst="rect">
            <a:avLst/>
          </a:prstGeom>
          <a:noFill/>
        </p:spPr>
      </p:pic>
      <p:pic>
        <p:nvPicPr>
          <p:cNvPr id="10" name="Picture 4" descr="C:\Documents and Settings\spoll\Local Settings\Temporary Internet Files\Content.IE5\RETAA44M\MMj01630000000[1].gif"/>
          <p:cNvPicPr>
            <a:picLocks noChangeAspect="1" noChangeArrowheads="1" noCrop="1"/>
          </p:cNvPicPr>
          <p:nvPr/>
        </p:nvPicPr>
        <p:blipFill>
          <a:blip r:embed="rId2" cstate="print"/>
          <a:srcRect/>
          <a:stretch>
            <a:fillRect/>
          </a:stretch>
        </p:blipFill>
        <p:spPr bwMode="auto">
          <a:xfrm>
            <a:off x="6781800" y="4724400"/>
            <a:ext cx="1524000" cy="1452563"/>
          </a:xfrm>
          <a:prstGeom prst="rect">
            <a:avLst/>
          </a:prstGeom>
          <a:noFill/>
        </p:spPr>
      </p:pic>
      <p:pic>
        <p:nvPicPr>
          <p:cNvPr id="11" name="Picture 4" descr="C:\Documents and Settings\spoll\Local Settings\Temporary Internet Files\Content.IE5\RETAA44M\MMj01630000000[1].gif"/>
          <p:cNvPicPr>
            <a:picLocks noChangeAspect="1" noChangeArrowheads="1" noCrop="1"/>
          </p:cNvPicPr>
          <p:nvPr/>
        </p:nvPicPr>
        <p:blipFill>
          <a:blip r:embed="rId2" cstate="print"/>
          <a:srcRect/>
          <a:stretch>
            <a:fillRect/>
          </a:stretch>
        </p:blipFill>
        <p:spPr bwMode="auto">
          <a:xfrm>
            <a:off x="2667000" y="4572000"/>
            <a:ext cx="1524000" cy="1452563"/>
          </a:xfrm>
          <a:prstGeom prst="rect">
            <a:avLst/>
          </a:prstGeom>
          <a:noFill/>
        </p:spPr>
      </p:pic>
      <p:pic>
        <p:nvPicPr>
          <p:cNvPr id="12" name="Picture 4" descr="C:\Documents and Settings\spoll\Local Settings\Temporary Internet Files\Content.IE5\RETAA44M\MMj01630000000[1].gif"/>
          <p:cNvPicPr>
            <a:picLocks noChangeAspect="1" noChangeArrowheads="1" noCrop="1"/>
          </p:cNvPicPr>
          <p:nvPr/>
        </p:nvPicPr>
        <p:blipFill>
          <a:blip r:embed="rId2" cstate="print"/>
          <a:srcRect/>
          <a:stretch>
            <a:fillRect/>
          </a:stretch>
        </p:blipFill>
        <p:spPr bwMode="auto">
          <a:xfrm>
            <a:off x="4648200" y="5029200"/>
            <a:ext cx="1524000" cy="1452563"/>
          </a:xfrm>
          <a:prstGeom prst="rect">
            <a:avLst/>
          </a:prstGeom>
          <a:noFill/>
        </p:spPr>
      </p:pic>
      <p:sp>
        <p:nvSpPr>
          <p:cNvPr id="3" name="Content Placeholder 2"/>
          <p:cNvSpPr>
            <a:spLocks noGrp="1"/>
          </p:cNvSpPr>
          <p:nvPr>
            <p:ph idx="1"/>
          </p:nvPr>
        </p:nvSpPr>
        <p:spPr/>
        <p:txBody>
          <a:bodyPr/>
          <a:lstStyle/>
          <a:p>
            <a:r>
              <a:rPr lang="en-US" dirty="0" smtClean="0"/>
              <a:t>Although these illnesses are not strictly iatrogenic, epidemiological studies can be used to investigate illnesses arising from self-medication</a:t>
            </a:r>
          </a:p>
          <a:p>
            <a:pPr lvl="1"/>
            <a:r>
              <a:rPr lang="en-US" dirty="0" smtClean="0"/>
              <a:t>Example: Natural food supplement containing amino acid L-tryptophan</a:t>
            </a:r>
          </a:p>
          <a:p>
            <a:pPr>
              <a:buNone/>
            </a:pP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indefinite" fill="hold" grpId="0" nodeType="withEffect">
                                  <p:stCondLst>
                                    <p:cond delay="0"/>
                                  </p:stCondLst>
                                  <p:childTnLst>
                                    <p:animClr clrSpc="rgb" dir="cw">
                                      <p:cBhvr override="childStyle">
                                        <p:cTn id="6" dur="3000" fill="hold"/>
                                        <p:tgtEl>
                                          <p:spTgt spid="3">
                                            <p:txEl>
                                              <p:pRg st="0" end="0"/>
                                            </p:txEl>
                                          </p:spTgt>
                                        </p:tgtEl>
                                        <p:attrNameLst>
                                          <p:attrName>style.color</p:attrName>
                                        </p:attrNameLst>
                                      </p:cBhvr>
                                      <p:to>
                                        <a:schemeClr val="accent2"/>
                                      </p:to>
                                    </p:animClr>
                                  </p:childTnLst>
                                </p:cTn>
                              </p:par>
                              <p:par>
                                <p:cTn id="7" presetID="3" presetClass="emph" presetSubtype="2" repeatCount="indefinite" fill="hold" grpId="0" nodeType="withEffect">
                                  <p:stCondLst>
                                    <p:cond delay="0"/>
                                  </p:stCondLst>
                                  <p:childTnLst>
                                    <p:animClr clrSpc="rgb" dir="cw">
                                      <p:cBhvr override="childStyle">
                                        <p:cTn id="8" dur="3000" fill="hold"/>
                                        <p:tgtEl>
                                          <p:spTgt spid="3">
                                            <p:txEl>
                                              <p:pRg st="1" end="1"/>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Over-the-Counter Drugs and Disease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Cluster of individuals presented with:</a:t>
            </a:r>
          </a:p>
          <a:p>
            <a:pPr lvl="1"/>
            <a:r>
              <a:rPr lang="en-US" dirty="0" smtClean="0"/>
              <a:t>Severe muscle aches</a:t>
            </a:r>
          </a:p>
          <a:p>
            <a:pPr lvl="1"/>
            <a:r>
              <a:rPr lang="en-US" dirty="0" smtClean="0"/>
              <a:t>Skin rashes</a:t>
            </a:r>
          </a:p>
          <a:p>
            <a:pPr lvl="1"/>
            <a:r>
              <a:rPr lang="en-US" dirty="0" smtClean="0"/>
              <a:t>Neurologic symptoms</a:t>
            </a:r>
          </a:p>
          <a:p>
            <a:pPr lvl="1"/>
            <a:r>
              <a:rPr lang="en-US" dirty="0" smtClean="0"/>
              <a:t>Eosinophilia (increase in white blood cells)</a:t>
            </a:r>
          </a:p>
          <a:p>
            <a:r>
              <a:rPr lang="en-US" dirty="0" smtClean="0"/>
              <a:t>Most patients were young or middle-aged women</a:t>
            </a:r>
          </a:p>
          <a:p>
            <a:r>
              <a:rPr lang="en-US" dirty="0" smtClean="0"/>
              <a:t>Disease was sudden onset, clustering in time (late 1989) and place (New Mexico)</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4000" fill="hold" grpId="0" nodeType="withEffect">
                                  <p:stCondLst>
                                    <p:cond delay="2500"/>
                                  </p:stCondLst>
                                  <p:childTnLst>
                                    <p:animRot by="43200000">
                                      <p:cBhvr>
                                        <p:cTn id="6" dur="5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486400"/>
            <a:ext cx="7772400" cy="1143000"/>
          </a:xfrm>
        </p:spPr>
        <p:txBody>
          <a:bodyPr>
            <a:noAutofit/>
          </a:bodyPr>
          <a:lstStyle/>
          <a:p>
            <a:pPr algn="l"/>
            <a:r>
              <a:rPr lang="en-US" sz="1200" dirty="0" smtClean="0"/>
              <a:t>Cases of this disease appeared in late 1989, with the majority of the cases appearing in September and October. Doctors struggled to identify this bizarre new illness as well as determine the contributing factors to the development of disease. Doctors began to associate the appearance of disease with exposure to specific over-the-counter medications.</a:t>
            </a:r>
            <a:endParaRPr lang="en-US" sz="1200" dirty="0"/>
          </a:p>
        </p:txBody>
      </p:sp>
      <p:graphicFrame>
        <p:nvGraphicFramePr>
          <p:cNvPr id="5" name="Chart 4"/>
          <p:cNvGraphicFramePr/>
          <p:nvPr/>
        </p:nvGraphicFramePr>
        <p:xfrm>
          <a:off x="457200" y="609600"/>
          <a:ext cx="8153400" cy="4086225"/>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6781800" y="4648200"/>
            <a:ext cx="1595309" cy="923330"/>
          </a:xfrm>
          <a:prstGeom prst="rect">
            <a:avLst/>
          </a:prstGeom>
          <a:noFill/>
        </p:spPr>
        <p:txBody>
          <a:bodyPr wrap="none" lIns="91440" tIns="45720" rIns="91440" bIns="45720">
            <a:spAutoFit/>
            <a:scene3d>
              <a:camera prst="perspectiveContrastingRightFacing"/>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1990</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9" name="Rectangle 8"/>
          <p:cNvSpPr/>
          <p:nvPr/>
        </p:nvSpPr>
        <p:spPr>
          <a:xfrm>
            <a:off x="3810000" y="4495800"/>
            <a:ext cx="1752600" cy="923330"/>
          </a:xfrm>
          <a:prstGeom prst="rect">
            <a:avLst/>
          </a:prstGeom>
          <a:noFill/>
        </p:spPr>
        <p:txBody>
          <a:bodyPr wrap="square" lIns="91440" tIns="45720" rIns="91440" bIns="45720">
            <a:spAutoFit/>
            <a:scene3d>
              <a:camera prst="perspectiveRelaxed"/>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1989</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1219200" y="4648200"/>
            <a:ext cx="1595309" cy="914400"/>
          </a:xfrm>
          <a:prstGeom prst="rect">
            <a:avLst/>
          </a:prstGeom>
          <a:noFill/>
        </p:spPr>
        <p:txBody>
          <a:bodyPr wrap="square" lIns="91440" tIns="45720" rIns="91440" bIns="45720">
            <a:spAutoFit/>
            <a:scene3d>
              <a:camera prst="perspectiveContrastingLeftFacing"/>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1988</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xmlns:p14="http://schemas.microsoft.com/office/powerpoint/2010/main">
    <p:wheel spokes="8"/>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FF00"/>
                </a:solidFill>
              </a:rPr>
              <a:t>Over-the-Counter Drugs and Disease</a:t>
            </a:r>
            <a:endParaRPr lang="en-US" dirty="0">
              <a:solidFill>
                <a:srgbClr val="FFFF00"/>
              </a:solidFill>
            </a:endParaRPr>
          </a:p>
        </p:txBody>
      </p:sp>
      <p:sp>
        <p:nvSpPr>
          <p:cNvPr id="3" name="Content Placeholder 2"/>
          <p:cNvSpPr>
            <a:spLocks noGrp="1"/>
          </p:cNvSpPr>
          <p:nvPr>
            <p:ph idx="1"/>
          </p:nvPr>
        </p:nvSpPr>
        <p:spPr>
          <a:xfrm>
            <a:off x="457200" y="1295400"/>
            <a:ext cx="8229600" cy="5181600"/>
          </a:xfrm>
        </p:spPr>
        <p:txBody>
          <a:bodyPr>
            <a:normAutofit lnSpcReduction="10000"/>
          </a:bodyPr>
          <a:lstStyle/>
          <a:p>
            <a:r>
              <a:rPr lang="en-US" dirty="0" smtClean="0">
                <a:solidFill>
                  <a:srgbClr val="FFFF00"/>
                </a:solidFill>
              </a:rPr>
              <a:t>Physicians reviewed drug records</a:t>
            </a:r>
          </a:p>
          <a:p>
            <a:pPr lvl="1"/>
            <a:r>
              <a:rPr lang="en-US" dirty="0" smtClean="0">
                <a:solidFill>
                  <a:srgbClr val="FFFF00"/>
                </a:solidFill>
              </a:rPr>
              <a:t>Most women reported use of natural product for depression and insomnia</a:t>
            </a:r>
          </a:p>
          <a:p>
            <a:pPr lvl="1">
              <a:buNone/>
            </a:pPr>
            <a:endParaRPr lang="en-US" dirty="0" smtClean="0">
              <a:solidFill>
                <a:srgbClr val="FFFF00"/>
              </a:solidFill>
            </a:endParaRPr>
          </a:p>
          <a:p>
            <a:r>
              <a:rPr lang="en-US" dirty="0" smtClean="0">
                <a:solidFill>
                  <a:srgbClr val="FFFF00"/>
                </a:solidFill>
              </a:rPr>
              <a:t>Link confirmed by a case-control study</a:t>
            </a:r>
          </a:p>
          <a:p>
            <a:pPr lvl="1"/>
            <a:r>
              <a:rPr lang="en-US" dirty="0" smtClean="0">
                <a:solidFill>
                  <a:srgbClr val="FFFF00"/>
                </a:solidFill>
              </a:rPr>
              <a:t>All cases had ingested L-tryptophan pills</a:t>
            </a:r>
          </a:p>
          <a:p>
            <a:pPr lvl="1">
              <a:buNone/>
            </a:pPr>
            <a:endParaRPr lang="en-US" dirty="0" smtClean="0">
              <a:solidFill>
                <a:srgbClr val="FFFF00"/>
              </a:solidFill>
            </a:endParaRPr>
          </a:p>
          <a:p>
            <a:r>
              <a:rPr lang="en-US" dirty="0" smtClean="0">
                <a:solidFill>
                  <a:srgbClr val="FFFF00"/>
                </a:solidFill>
              </a:rPr>
              <a:t>Epidemic of this disease, </a:t>
            </a:r>
            <a:r>
              <a:rPr lang="en-US" i="1" dirty="0" smtClean="0">
                <a:solidFill>
                  <a:srgbClr val="FFFF00"/>
                </a:solidFill>
              </a:rPr>
              <a:t>eosinophilia mylagia syndrome (EMS), </a:t>
            </a:r>
            <a:r>
              <a:rPr lang="en-US" dirty="0" smtClean="0">
                <a:solidFill>
                  <a:srgbClr val="FFFF00"/>
                </a:solidFill>
              </a:rPr>
              <a:t>traced to a single Japanese manufacturer</a:t>
            </a:r>
            <a:endParaRPr lang="en-US" dirty="0">
              <a:solidFill>
                <a:srgbClr val="FFFF00"/>
              </a:solidFill>
            </a:endParaRPr>
          </a:p>
        </p:txBody>
      </p:sp>
    </p:spTree>
  </p:cSld>
  <p:clrMapOvr>
    <a:masterClrMapping/>
  </p:clrMapOvr>
  <p:transition xmlns:p14="http://schemas.microsoft.com/office/powerpoint/2010/main" advClick="0" advTm="3000">
    <p:plus/>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perspectiveHeroicExtremeRightFacing"/>
              <a:lightRig rig="threePt" dir="t"/>
            </a:scene3d>
          </a:bodyPr>
          <a:lstStyle/>
          <a:p>
            <a:r>
              <a:rPr lang="en-US"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Conclusions</a:t>
            </a:r>
            <a:endParaRPr lang="en-US" dirty="0"/>
          </a:p>
        </p:txBody>
      </p:sp>
      <p:sp>
        <p:nvSpPr>
          <p:cNvPr id="3" name="Content Placeholder 2"/>
          <p:cNvSpPr>
            <a:spLocks noGrp="1"/>
          </p:cNvSpPr>
          <p:nvPr>
            <p:ph idx="1"/>
          </p:nvPr>
        </p:nvSpPr>
        <p:spPr/>
        <p:txBody>
          <a:bodyPr/>
          <a:lstStyle/>
          <a:p>
            <a:r>
              <a:rPr lang="en-US" dirty="0" smtClean="0"/>
              <a:t>Most advanced industrial nations have strict laws to ensure safety and efficacy of both prescription and OTC drugs.</a:t>
            </a:r>
          </a:p>
          <a:p>
            <a:pPr lvl="1"/>
            <a:r>
              <a:rPr lang="en-US" dirty="0" smtClean="0"/>
              <a:t>Does the medication do what it is supposed to?</a:t>
            </a:r>
          </a:p>
          <a:p>
            <a:pPr lvl="1"/>
            <a:r>
              <a:rPr lang="en-US" dirty="0" smtClean="0"/>
              <a:t>Does the medication have harmful side effects?</a:t>
            </a:r>
          </a:p>
          <a:p>
            <a:r>
              <a:rPr lang="en-US" dirty="0" smtClean="0"/>
              <a:t>Epidemiologic surveillance of drugs and other therapies provides a safeguard for doctors and patients.</a:t>
            </a:r>
            <a:endParaRPr lang="en-US" dirty="0"/>
          </a:p>
        </p:txBody>
      </p:sp>
    </p:spTree>
  </p:cSld>
  <p:clrMapOvr>
    <a:masterClrMapping/>
  </p:clrMapOvr>
  <p:transition xmlns:p14="http://schemas.microsoft.com/office/powerpoint/2010/main">
    <p:sndAc>
      <p:stSnd>
        <p:snd r:embed="rId2" name="drumroll.wav"/>
      </p:stSnd>
    </p:sndAc>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par>
                                <p:cTn id="8" presetID="8" presetClass="entr" presetSubtype="16" fill="hold" grpId="0" nodeType="withEffect">
                                  <p:stCondLst>
                                    <p:cond delay="100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in)">
                                      <p:cBhvr>
                                        <p:cTn id="10" dur="2000"/>
                                        <p:tgtEl>
                                          <p:spTgt spid="3">
                                            <p:txEl>
                                              <p:pRg st="1" end="1"/>
                                            </p:txEl>
                                          </p:spTgt>
                                        </p:tgtEl>
                                      </p:cBhvr>
                                    </p:animEffect>
                                  </p:childTnLst>
                                </p:cTn>
                              </p:par>
                              <p:par>
                                <p:cTn id="11" presetID="8" presetClass="entr" presetSubtype="16" fill="hold" grpId="0" nodeType="withEffect">
                                  <p:stCondLst>
                                    <p:cond delay="100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amond(in)">
                                      <p:cBhvr>
                                        <p:cTn id="13" dur="2000"/>
                                        <p:tgtEl>
                                          <p:spTgt spid="3">
                                            <p:txEl>
                                              <p:pRg st="2" end="2"/>
                                            </p:txEl>
                                          </p:spTgt>
                                        </p:tgtEl>
                                      </p:cBhvr>
                                    </p:animEffect>
                                  </p:childTnLst>
                                </p:cTn>
                              </p:par>
                              <p:par>
                                <p:cTn id="14" presetID="8" presetClass="entr" presetSubtype="16" fill="hold" grpId="0" nodeType="withEffect">
                                  <p:stCondLst>
                                    <p:cond delay="100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amond(in)">
                                      <p:cBhvr>
                                        <p:cTn id="16"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Stolley, D. Lasky, T. 1995. Investigating Disease Patterns: The Science of Epidemiology. New York: W.H. Freeman and Company.</a:t>
            </a:r>
          </a:p>
        </p:txBody>
      </p:sp>
      <p:sp>
        <p:nvSpPr>
          <p:cNvPr id="5" name="TextBox 4"/>
          <p:cNvSpPr txBox="1"/>
          <p:nvPr/>
        </p:nvSpPr>
        <p:spPr>
          <a:xfrm>
            <a:off x="762000" y="4191000"/>
            <a:ext cx="5410200" cy="2800767"/>
          </a:xfrm>
          <a:prstGeom prst="rect">
            <a:avLst/>
          </a:prstGeom>
          <a:noFill/>
        </p:spPr>
        <p:txBody>
          <a:bodyPr wrap="square" rtlCol="0">
            <a:spAutoFit/>
          </a:bodyPr>
          <a:lstStyle/>
          <a:p>
            <a:pPr marL="457200" indent="-457200">
              <a:buFont typeface="+mj-lt"/>
              <a:buAutoNum type="arabicPeriod" startAt="2"/>
            </a:pPr>
            <a:r>
              <a:rPr lang="en-US" sz="3200" dirty="0" smtClean="0"/>
              <a:t>Gordis. L. 2008. Epidemiology. Philadelphia, PA. W.B. Saunders Company. </a:t>
            </a:r>
          </a:p>
          <a:p>
            <a:pPr marL="457200" indent="-457200">
              <a:buFont typeface="+mj-lt"/>
              <a:buAutoNum type="arabicPeriod" startAt="2"/>
            </a:pPr>
            <a:endParaRPr lang="en-US" dirty="0" smtClean="0"/>
          </a:p>
          <a:p>
            <a:pPr marL="457200" indent="-457200">
              <a:buFont typeface="+mj-lt"/>
              <a:buAutoNum type="arabicPeriod" startAt="2"/>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0" y="609600"/>
            <a:ext cx="3124200" cy="5638800"/>
          </a:xfrm>
        </p:spPr>
        <p:txBody>
          <a:bodyPr/>
          <a:lstStyle/>
          <a:p>
            <a:r>
              <a:rPr lang="en-US" dirty="0" smtClean="0"/>
              <a:t>Questions?</a:t>
            </a:r>
            <a:endParaRPr lang="en-US" dirty="0"/>
          </a:p>
        </p:txBody>
      </p:sp>
      <p:pic>
        <p:nvPicPr>
          <p:cNvPr id="6146" name="Picture 2" descr="C:\Documents and Settings\spoll\Local Settings\Temporary Internet Files\Content.IE5\AT80BJV3\MMj02363040000[1].gif"/>
          <p:cNvPicPr>
            <a:picLocks noChangeAspect="1" noChangeArrowheads="1" noCrop="1"/>
          </p:cNvPicPr>
          <p:nvPr/>
        </p:nvPicPr>
        <p:blipFill>
          <a:blip r:embed="rId3" cstate="print"/>
          <a:srcRect/>
          <a:stretch>
            <a:fillRect/>
          </a:stretch>
        </p:blipFill>
        <p:spPr bwMode="auto">
          <a:xfrm>
            <a:off x="609600" y="609600"/>
            <a:ext cx="4000500" cy="5715000"/>
          </a:xfrm>
          <a:prstGeom prst="rect">
            <a:avLst/>
          </a:prstGeom>
          <a:noFill/>
        </p:spPr>
      </p:pic>
    </p:spTree>
  </p:cSld>
  <p:clrMapOvr>
    <a:masterClrMapping/>
  </p:clrMapOvr>
  <p:transition xmlns:p14="http://schemas.microsoft.com/office/powerpoint/2010/main" spd="slow">
    <p:sndAc>
      <p:stSnd>
        <p:snd r:embed="rId2" name="voltage.wav"/>
      </p:stSnd>
    </p:sndAc>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7772400" cy="5410200"/>
          </a:xfrm>
        </p:spPr>
        <p:txBody>
          <a:bodyPr>
            <a:prstTxWarp prst="textCirclePour">
              <a:avLst/>
            </a:prstTxWarp>
          </a:bodyPr>
          <a:lstStyle/>
          <a:p>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THE END!!!</a:t>
            </a:r>
            <a:endParaRPr lang="en-US"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Tree>
  </p:cSld>
  <p:clrMapOvr>
    <a:masterClrMapping/>
  </p:clrMapOvr>
  <p:transition xmlns:p14="http://schemas.microsoft.com/office/powerpoint/2010/main">
    <p:sndAc>
      <p:stSnd>
        <p:snd r:embed="rId2" name="applause.wav"/>
      </p:stSnd>
    </p:sndAc>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sz="1800" dirty="0" smtClean="0"/>
              <a:t>Unfortunately, physicians sometimes induce disease in their efforts to cure it. Some drugs, diagnostic tests, and therapies can inadvertently cause disease and health problems. Diseases of these origins are referred to as “iatrogenic.” The word iatrogenic comes from the Greek words “iatros,” meaning healer or physician and “gennan,” meaning as a product of – hence, physician-induced disease. The principles of epidemiology have been applied to investigate these unfortunate relationships and provide insight into iatrogenic illnesses. Patterns of iatrogenic disease usually reveal not error but ignorance. Doctors were simply unaware of the potential side effects or consequences of seemingly helpful procedures and therapies. </a:t>
            </a:r>
            <a:endParaRPr lang="en-US" sz="1800" dirty="0"/>
          </a:p>
        </p:txBody>
      </p:sp>
      <p:sp>
        <p:nvSpPr>
          <p:cNvPr id="4" name="Title 1"/>
          <p:cNvSpPr txBox="1">
            <a:spLocks/>
          </p:cNvSpPr>
          <p:nvPr/>
        </p:nvSpPr>
        <p:spPr bwMode="auto">
          <a:xfrm>
            <a:off x="685800" y="5181600"/>
            <a:ext cx="7772400" cy="14700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rm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500" b="0" i="0" u="none" strike="noStrike" kern="0" cap="none" spc="0" normalizeH="0" baseline="0" noProof="0" dirty="0" smtClean="0">
                <a:ln>
                  <a:noFill/>
                </a:ln>
                <a:solidFill>
                  <a:schemeClr val="bg1"/>
                </a:solidFill>
                <a:effectLst/>
                <a:uLnTx/>
                <a:uFillTx/>
                <a:latin typeface="+mj-lt"/>
                <a:ea typeface="+mj-ea"/>
                <a:cs typeface="+mj-cs"/>
              </a:rPr>
              <a:t>I couldn’t delete this, so I just changed the text to white.</a:t>
            </a:r>
            <a:endParaRPr kumimoji="0" lang="en-US" sz="44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468562"/>
          </a:xfrm>
        </p:spPr>
        <p:txBody>
          <a:bodyPr>
            <a:normAutofit/>
          </a:bodyPr>
          <a:lstStyle/>
          <a:p>
            <a:r>
              <a:rPr lang="en-US" sz="3600" dirty="0" smtClean="0"/>
              <a:t>Early Example of Iatrogenic Disease</a:t>
            </a:r>
            <a:endParaRPr lang="en-US" sz="3600" dirty="0"/>
          </a:p>
        </p:txBody>
      </p:sp>
      <p:sp>
        <p:nvSpPr>
          <p:cNvPr id="3" name="Content Placeholder 2"/>
          <p:cNvSpPr>
            <a:spLocks noGrp="1"/>
          </p:cNvSpPr>
          <p:nvPr>
            <p:ph idx="1"/>
          </p:nvPr>
        </p:nvSpPr>
        <p:spPr/>
        <p:txBody>
          <a:bodyPr>
            <a:normAutofit fontScale="85000" lnSpcReduction="20000"/>
          </a:bodyPr>
          <a:lstStyle/>
          <a:p>
            <a:pPr>
              <a:buNone/>
            </a:pPr>
            <a:endParaRPr lang="en-US" dirty="0" smtClean="0">
              <a:latin typeface="Baskerville Old Face" pitchFamily="18" charset="0"/>
            </a:endParaRPr>
          </a:p>
          <a:p>
            <a:r>
              <a:rPr lang="en-US" dirty="0" smtClean="0">
                <a:latin typeface="Baskerville Old Face" pitchFamily="18" charset="0"/>
              </a:rPr>
              <a:t>Mid-19</a:t>
            </a:r>
            <a:r>
              <a:rPr lang="en-US" baseline="30000" dirty="0" smtClean="0">
                <a:latin typeface="Baskerville Old Face" pitchFamily="18" charset="0"/>
              </a:rPr>
              <a:t>th</a:t>
            </a:r>
            <a:r>
              <a:rPr lang="en-US" dirty="0" smtClean="0">
                <a:latin typeface="Baskerville Old Face" pitchFamily="18" charset="0"/>
              </a:rPr>
              <a:t> century – Physician Ignaz Semmelweis noted instance of puerperal fever (fever associated with childbirth) was lower in poor patients than rich.</a:t>
            </a:r>
          </a:p>
          <a:p>
            <a:r>
              <a:rPr lang="en-US" dirty="0" smtClean="0">
                <a:latin typeface="Baskerville Old Face" pitchFamily="18" charset="0"/>
              </a:rPr>
              <a:t>Rich women received more supervised care.</a:t>
            </a:r>
          </a:p>
          <a:p>
            <a:pPr lvl="1"/>
            <a:r>
              <a:rPr lang="en-US" dirty="0" smtClean="0">
                <a:latin typeface="Bodoni MT Condensed" pitchFamily="18" charset="0"/>
              </a:rPr>
              <a:t>Doctors spreading the infection from patient to patient</a:t>
            </a:r>
          </a:p>
          <a:p>
            <a:r>
              <a:rPr lang="en-US" dirty="0" smtClean="0">
                <a:latin typeface="Baskerville Old Face" pitchFamily="18" charset="0"/>
              </a:rPr>
              <a:t>Handwashing diminished death rates from infection in obstetrical cases.</a:t>
            </a:r>
          </a:p>
          <a:p>
            <a:r>
              <a:rPr lang="en-US" dirty="0" smtClean="0">
                <a:latin typeface="Baskerville Old Face" pitchFamily="18" charset="0"/>
              </a:rPr>
              <a:t>Semmelweis’ work anticipated Pasteur’s germ theory and Lister’s work on antisepsis. </a:t>
            </a:r>
          </a:p>
          <a:p>
            <a:pPr>
              <a:buNone/>
            </a:pPr>
            <a:endParaRPr lang="en-US" dirty="0">
              <a:latin typeface="Baskerville Old Face" pitchFamily="18"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2" dur="5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A603AB"/>
            </a:gs>
            <a:gs pos="10501">
              <a:srgbClr val="0819FB"/>
            </a:gs>
            <a:gs pos="17501">
              <a:srgbClr val="1A8D48"/>
            </a:gs>
            <a:gs pos="26000">
              <a:srgbClr val="FFFF00"/>
            </a:gs>
            <a:gs pos="36500">
              <a:srgbClr val="EE3F17"/>
            </a:gs>
            <a:gs pos="44000">
              <a:srgbClr val="E81766"/>
            </a:gs>
            <a:gs pos="50000">
              <a:srgbClr val="A603AB"/>
            </a:gs>
            <a:gs pos="56000">
              <a:srgbClr val="E81766"/>
            </a:gs>
            <a:gs pos="63500">
              <a:srgbClr val="EE3F17"/>
            </a:gs>
            <a:gs pos="74000">
              <a:srgbClr val="FFFF00"/>
            </a:gs>
            <a:gs pos="82500">
              <a:srgbClr val="1A8D48"/>
            </a:gs>
            <a:gs pos="89500">
              <a:srgbClr val="0819FB"/>
            </a:gs>
            <a:gs pos="100000">
              <a:srgbClr val="A603AB"/>
            </a:gs>
          </a:gsLst>
          <a:lin ang="18900000" scaled="1"/>
        </a:gra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gradFill rotWithShape="0">
            <a:gsLst>
              <a:gs pos="0">
                <a:srgbClr val="A603AB"/>
              </a:gs>
              <a:gs pos="6000">
                <a:srgbClr val="E81766"/>
              </a:gs>
              <a:gs pos="13500">
                <a:srgbClr val="EE3F17"/>
              </a:gs>
              <a:gs pos="24000">
                <a:srgbClr val="FFFF00"/>
              </a:gs>
              <a:gs pos="32499">
                <a:srgbClr val="1A8D48"/>
              </a:gs>
              <a:gs pos="39500">
                <a:srgbClr val="0819FB"/>
              </a:gs>
              <a:gs pos="50000">
                <a:srgbClr val="A603AB"/>
              </a:gs>
              <a:gs pos="60501">
                <a:srgbClr val="0819FB"/>
              </a:gs>
              <a:gs pos="67501">
                <a:srgbClr val="1A8D48"/>
              </a:gs>
              <a:gs pos="76000">
                <a:srgbClr val="FFFF00"/>
              </a:gs>
              <a:gs pos="86500">
                <a:srgbClr val="EE3F17"/>
              </a:gs>
              <a:gs pos="94000">
                <a:srgbClr val="E81766"/>
              </a:gs>
              <a:gs pos="100000">
                <a:srgbClr val="A603AB"/>
              </a:gs>
            </a:gsLst>
            <a:lin ang="0" scaled="1"/>
          </a:gradFill>
        </p:spPr>
        <p:txBody>
          <a:bodyPr/>
          <a:lstStyle/>
          <a:p>
            <a:r>
              <a:rPr lang="en-US" dirty="0" smtClean="0">
                <a:solidFill>
                  <a:srgbClr val="0070C0"/>
                </a:solidFill>
              </a:rPr>
              <a:t>Areas for Investigation</a:t>
            </a:r>
            <a:endParaRPr lang="en-US" dirty="0">
              <a:solidFill>
                <a:srgbClr val="0070C0"/>
              </a:solidFill>
            </a:endParaRPr>
          </a:p>
        </p:txBody>
      </p:sp>
      <p:sp>
        <p:nvSpPr>
          <p:cNvPr id="6147" name="Rectangle 3"/>
          <p:cNvSpPr>
            <a:spLocks noGrp="1" noChangeArrowheads="1"/>
          </p:cNvSpPr>
          <p:nvPr>
            <p:ph type="body" idx="1"/>
          </p:nvPr>
        </p:nvSpPr>
        <p:spPr>
          <a:noFill/>
        </p:spPr>
        <p:txBody>
          <a:bodyPr/>
          <a:lstStyle/>
          <a:p>
            <a:r>
              <a:rPr lang="en-US" dirty="0" smtClean="0">
                <a:solidFill>
                  <a:schemeClr val="accent1"/>
                </a:solidFill>
              </a:rPr>
              <a:t>Radiation</a:t>
            </a:r>
          </a:p>
          <a:p>
            <a:pPr>
              <a:buNone/>
            </a:pPr>
            <a:endParaRPr lang="en-US" dirty="0">
              <a:solidFill>
                <a:schemeClr val="accent1"/>
              </a:solidFill>
            </a:endParaRPr>
          </a:p>
          <a:p>
            <a:r>
              <a:rPr lang="en-US" dirty="0" smtClean="0">
                <a:solidFill>
                  <a:schemeClr val="accent1"/>
                </a:solidFill>
              </a:rPr>
              <a:t>Medications</a:t>
            </a:r>
          </a:p>
          <a:p>
            <a:pPr>
              <a:buNone/>
            </a:pPr>
            <a:endParaRPr lang="en-US" dirty="0" smtClean="0">
              <a:solidFill>
                <a:schemeClr val="accent1"/>
              </a:solidFill>
            </a:endParaRPr>
          </a:p>
          <a:p>
            <a:r>
              <a:rPr lang="en-US" dirty="0" smtClean="0">
                <a:solidFill>
                  <a:schemeClr val="accent1"/>
                </a:solidFill>
              </a:rPr>
              <a:t>Over-the-Counter Drugs</a:t>
            </a:r>
            <a:endParaRPr lang="en-US" dirty="0">
              <a:solidFill>
                <a:schemeClr val="accent1"/>
              </a:solidFill>
            </a:endParaRPr>
          </a:p>
          <a:p>
            <a:pPr>
              <a:buFont typeface="Wingdings" pitchFamily="2" charset="2"/>
              <a:buNone/>
            </a:pPr>
            <a:endParaRPr lang="en-US" dirty="0">
              <a:solidFill>
                <a:schemeClr val="accent1"/>
              </a:solidFill>
            </a:endParaRPr>
          </a:p>
          <a:p>
            <a:endParaRPr lang="en-US" dirty="0">
              <a:solidFill>
                <a:schemeClr val="accent1"/>
              </a:solidFill>
            </a:endParaRPr>
          </a:p>
          <a:p>
            <a:pPr>
              <a:buNone/>
            </a:pPr>
            <a:endParaRPr lang="en-US" dirty="0">
              <a:solidFill>
                <a:schemeClr val="accent1"/>
              </a:solidFill>
            </a:endParaRPr>
          </a:p>
          <a:p>
            <a:endParaRPr lang="en-US" dirty="0">
              <a:solidFill>
                <a:schemeClr val="accent1"/>
              </a:solidFill>
            </a:endParaRPr>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219200"/>
          </a:xfrm>
        </p:spPr>
        <p:txBody>
          <a:bodyPr/>
          <a:lstStyle/>
          <a:p>
            <a:r>
              <a:rPr lang="en-US" dirty="0" smtClean="0">
                <a:solidFill>
                  <a:srgbClr val="00B050"/>
                </a:solidFill>
              </a:rPr>
              <a:t>Radiation</a:t>
            </a:r>
            <a:r>
              <a:rPr lang="en-US" dirty="0" smtClean="0"/>
              <a:t> and </a:t>
            </a:r>
            <a:r>
              <a:rPr lang="en-US" dirty="0" smtClean="0">
                <a:solidFill>
                  <a:srgbClr val="FF0000"/>
                </a:solidFill>
              </a:rPr>
              <a:t>Leukemia</a:t>
            </a:r>
            <a:endParaRPr lang="en-US" dirty="0">
              <a:solidFill>
                <a:srgbClr val="FF0000"/>
              </a:solidFill>
            </a:endParaRPr>
          </a:p>
        </p:txBody>
      </p:sp>
      <p:sp>
        <p:nvSpPr>
          <p:cNvPr id="3" name="Content Placeholder 2"/>
          <p:cNvSpPr>
            <a:spLocks noGrp="1"/>
          </p:cNvSpPr>
          <p:nvPr>
            <p:ph sz="half" idx="1"/>
          </p:nvPr>
        </p:nvSpPr>
        <p:spPr>
          <a:xfrm>
            <a:off x="685800" y="1752600"/>
            <a:ext cx="3810000" cy="4343400"/>
          </a:xfrm>
        </p:spPr>
        <p:txBody>
          <a:bodyPr>
            <a:normAutofit/>
          </a:bodyPr>
          <a:lstStyle/>
          <a:p>
            <a:r>
              <a:rPr lang="en-US" dirty="0" smtClean="0"/>
              <a:t>X-ray imaging introduced to medicine in early 20</a:t>
            </a:r>
            <a:r>
              <a:rPr lang="en-US" baseline="30000" dirty="0" smtClean="0"/>
              <a:t>th</a:t>
            </a:r>
            <a:r>
              <a:rPr lang="en-US" dirty="0" smtClean="0"/>
              <a:t> century</a:t>
            </a:r>
          </a:p>
          <a:p>
            <a:r>
              <a:rPr lang="en-US" dirty="0" smtClean="0"/>
              <a:t>Dangers of ionizing radiation were not recognized</a:t>
            </a:r>
          </a:p>
          <a:p>
            <a:r>
              <a:rPr lang="en-US" dirty="0" smtClean="0"/>
              <a:t>Radiologists placed hands and body in path of radiation</a:t>
            </a:r>
          </a:p>
          <a:p>
            <a:pPr>
              <a:buNone/>
            </a:pPr>
            <a:endParaRPr lang="en-US" dirty="0"/>
          </a:p>
        </p:txBody>
      </p:sp>
      <p:pic>
        <p:nvPicPr>
          <p:cNvPr id="7" name="Picture 2" descr="C:\Documents and Settings\spoll\Local Settings\Temporary Internet Files\Content.IE5\GFKVJ9TW\MMj03370100000[1].gif"/>
          <p:cNvPicPr>
            <a:picLocks noGrp="1" noChangeAspect="1" noChangeArrowheads="1" noCrop="1"/>
          </p:cNvPicPr>
          <p:nvPr>
            <p:ph sz="half" idx="2"/>
          </p:nvPr>
        </p:nvPicPr>
        <p:blipFill>
          <a:blip r:embed="rId2" cstate="print"/>
          <a:srcRect/>
          <a:stretch>
            <a:fillRect/>
          </a:stretch>
        </p:blipFill>
        <p:spPr bwMode="auto">
          <a:xfrm>
            <a:off x="5257800" y="2133600"/>
            <a:ext cx="3276600" cy="327660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latin typeface="Old English Text MT" pitchFamily="66" charset="0"/>
              </a:rPr>
              <a:t>Connections between Radiation and Leukemia</a:t>
            </a:r>
            <a:endParaRPr lang="en-US" u="sng" dirty="0">
              <a:latin typeface="Old English Text MT" pitchFamily="66" charset="0"/>
            </a:endParaRPr>
          </a:p>
        </p:txBody>
      </p:sp>
      <p:sp>
        <p:nvSpPr>
          <p:cNvPr id="5" name="Content Placeholder 4"/>
          <p:cNvSpPr>
            <a:spLocks noGrp="1"/>
          </p:cNvSpPr>
          <p:nvPr>
            <p:ph idx="1"/>
          </p:nvPr>
        </p:nvSpPr>
        <p:spPr/>
        <p:txBody>
          <a:bodyPr/>
          <a:lstStyle/>
          <a:p>
            <a:r>
              <a:rPr lang="en-US" dirty="0" smtClean="0">
                <a:solidFill>
                  <a:srgbClr val="FFFF00"/>
                </a:solidFill>
              </a:rPr>
              <a:t>Long-term cohort study conducted at Johns Hopkins School of Public Health revealed: </a:t>
            </a:r>
          </a:p>
          <a:p>
            <a:pPr lvl="1" algn="ctr"/>
            <a:r>
              <a:rPr lang="en-US" dirty="0" smtClean="0">
                <a:solidFill>
                  <a:schemeClr val="accent2">
                    <a:lumMod val="60000"/>
                    <a:lumOff val="40000"/>
                  </a:schemeClr>
                </a:solidFill>
              </a:rPr>
              <a:t>Radiologists had higher rates of </a:t>
            </a:r>
            <a:r>
              <a:rPr lang="en-US" dirty="0" smtClean="0">
                <a:solidFill>
                  <a:srgbClr val="FF0000"/>
                </a:solidFill>
              </a:rPr>
              <a:t>leukemia</a:t>
            </a:r>
            <a:r>
              <a:rPr lang="en-US" dirty="0" smtClean="0"/>
              <a:t> </a:t>
            </a:r>
            <a:r>
              <a:rPr lang="en-US" dirty="0" smtClean="0">
                <a:solidFill>
                  <a:schemeClr val="accent2">
                    <a:lumMod val="60000"/>
                    <a:lumOff val="40000"/>
                  </a:schemeClr>
                </a:solidFill>
              </a:rPr>
              <a:t>than their counterparts in specialties where they were exposure to radiation was minimal</a:t>
            </a:r>
          </a:p>
          <a:p>
            <a:r>
              <a:rPr lang="en-US" dirty="0" smtClean="0">
                <a:solidFill>
                  <a:schemeClr val="accent1">
                    <a:lumMod val="75000"/>
                  </a:schemeClr>
                </a:solidFill>
              </a:rPr>
              <a:t>Experimental studies with animals went on to demonstrate that ionizing radiation can initiate leukemia. </a:t>
            </a:r>
          </a:p>
          <a:p>
            <a:pPr lvl="1">
              <a:buNone/>
            </a:pPr>
            <a:endParaRPr lang="en-US" dirty="0"/>
          </a:p>
        </p:txBody>
      </p:sp>
      <p:sp>
        <p:nvSpPr>
          <p:cNvPr id="7" name="Content Placeholder 4"/>
          <p:cNvSpPr txBox="1">
            <a:spLocks/>
          </p:cNvSpPr>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3200" b="0" i="0" u="none" strike="noStrike" kern="0" cap="none" spc="0" normalizeH="0" baseline="0" noProof="0" dirty="0" smtClean="0">
                <a:ln>
                  <a:noFill/>
                </a:ln>
                <a:solidFill>
                  <a:srgbClr val="FFFF00"/>
                </a:solidFill>
                <a:effectLst/>
                <a:uLnTx/>
                <a:uFillTx/>
                <a:latin typeface="+mn-lt"/>
                <a:ea typeface="+mn-ea"/>
                <a:cs typeface="+mn-cs"/>
              </a:rPr>
              <a:t>Long-term cohort study conducted at Johns Hopkins School of Public Health revealed: </a:t>
            </a:r>
          </a:p>
          <a:p>
            <a:pPr marL="742950" marR="0" lvl="1" indent="-285750" algn="ctr"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0" cap="none" spc="0" normalizeH="0" baseline="0" noProof="0" dirty="0" smtClean="0">
                <a:ln>
                  <a:noFill/>
                </a:ln>
                <a:solidFill>
                  <a:schemeClr val="accent2">
                    <a:lumMod val="60000"/>
                    <a:lumOff val="40000"/>
                  </a:schemeClr>
                </a:solidFill>
                <a:effectLst/>
                <a:uLnTx/>
                <a:uFillTx/>
                <a:latin typeface="+mn-lt"/>
              </a:rPr>
              <a:t>Radiologists had higher rates of </a:t>
            </a:r>
            <a:r>
              <a:rPr kumimoji="0" lang="en-US" sz="2800" b="0" i="0" u="none" strike="noStrike" kern="0" cap="none" spc="0" normalizeH="0" baseline="0" noProof="0" dirty="0" smtClean="0">
                <a:ln>
                  <a:noFill/>
                </a:ln>
                <a:solidFill>
                  <a:schemeClr val="bg1"/>
                </a:solidFill>
                <a:effectLst/>
                <a:uLnTx/>
                <a:uFillTx/>
                <a:latin typeface="+mn-lt"/>
              </a:rPr>
              <a:t>leukemia</a:t>
            </a:r>
            <a:r>
              <a:rPr kumimoji="0" lang="en-US" sz="2800" b="0" i="0" u="none" strike="noStrike" kern="0" cap="none" spc="0" normalizeH="0" baseline="0" noProof="0" dirty="0" smtClean="0">
                <a:ln>
                  <a:noFill/>
                </a:ln>
                <a:solidFill>
                  <a:schemeClr val="tx1"/>
                </a:solidFill>
                <a:effectLst/>
                <a:uLnTx/>
                <a:uFillTx/>
                <a:latin typeface="+mn-lt"/>
              </a:rPr>
              <a:t> </a:t>
            </a:r>
            <a:r>
              <a:rPr kumimoji="0" lang="en-US" sz="2800" b="0" i="0" u="none" strike="noStrike" kern="0" cap="none" spc="0" normalizeH="0" baseline="0" noProof="0" dirty="0" smtClean="0">
                <a:ln>
                  <a:noFill/>
                </a:ln>
                <a:solidFill>
                  <a:schemeClr val="accent2">
                    <a:lumMod val="60000"/>
                    <a:lumOff val="40000"/>
                  </a:schemeClr>
                </a:solidFill>
                <a:effectLst/>
                <a:uLnTx/>
                <a:uFillTx/>
                <a:latin typeface="+mn-lt"/>
              </a:rPr>
              <a:t>than their counterparts in specialties where they were exposure to radiation was minimal</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3200" b="0" i="0" u="none" strike="noStrike" kern="0" cap="none" spc="0" normalizeH="0" baseline="0" noProof="0" dirty="0" smtClean="0">
                <a:ln>
                  <a:noFill/>
                </a:ln>
                <a:solidFill>
                  <a:schemeClr val="accent1">
                    <a:lumMod val="75000"/>
                  </a:schemeClr>
                </a:solidFill>
                <a:effectLst/>
                <a:uLnTx/>
                <a:uFillTx/>
                <a:latin typeface="+mn-lt"/>
                <a:ea typeface="+mn-ea"/>
                <a:cs typeface="+mn-cs"/>
              </a:rPr>
              <a:t>Experimental studies with animals went on to demonstrate that ionizing radiation can initiate leukemia. </a:t>
            </a:r>
          </a:p>
          <a:p>
            <a:pPr marL="742950" marR="0" lvl="1" indent="-285750" algn="l" defTabSz="914400" rtl="0" eaLnBrk="1" fontAlgn="base" latinLnBrk="0" hangingPunct="1">
              <a:lnSpc>
                <a:spcPct val="100000"/>
              </a:lnSpc>
              <a:spcBef>
                <a:spcPct val="20000"/>
              </a:spcBef>
              <a:spcAft>
                <a:spcPct val="0"/>
              </a:spcAft>
              <a:buClrTx/>
              <a:buSzTx/>
              <a:buFontTx/>
              <a:buNone/>
              <a:tabLst/>
              <a:defRPr/>
            </a:pPr>
            <a:endParaRPr kumimoji="0" lang="en-US" sz="2800" b="0" i="0" u="none" strike="noStrike" kern="0" cap="none" spc="0" normalizeH="0" baseline="0" noProof="0" dirty="0">
              <a:ln>
                <a:noFill/>
              </a:ln>
              <a:solidFill>
                <a:schemeClr val="tx1"/>
              </a:solidFill>
              <a:effectLst/>
              <a:uLnTx/>
              <a:uFillTx/>
              <a:latin typeface="+mn-lt"/>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xit" presetSubtype="5" repeatCount="indefinite" fill="hold" grpId="0" nodeType="withEffect">
                                  <p:stCondLst>
                                    <p:cond delay="0"/>
                                  </p:stCondLst>
                                  <p:childTnLst>
                                    <p:animEffect transition="out" filter="blinds(vertical)">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a:t>
            </a:r>
            <a:endParaRPr lang="en-US" dirty="0"/>
          </a:p>
        </p:txBody>
      </p:sp>
      <p:sp>
        <p:nvSpPr>
          <p:cNvPr id="3" name="Content Placeholder 2"/>
          <p:cNvSpPr>
            <a:spLocks noGrp="1"/>
          </p:cNvSpPr>
          <p:nvPr>
            <p:ph idx="1"/>
          </p:nvPr>
        </p:nvSpPr>
        <p:spPr/>
        <p:txBody>
          <a:bodyPr>
            <a:normAutofit lnSpcReduction="10000"/>
          </a:bodyPr>
          <a:lstStyle/>
          <a:p>
            <a:r>
              <a:rPr lang="en-US" dirty="0" smtClean="0"/>
              <a:t>X-RAYS ARE NOW DEPLOYED IN THE LOWEST DOSES POSSIBLE</a:t>
            </a:r>
          </a:p>
          <a:p>
            <a:r>
              <a:rPr lang="en-US" dirty="0" smtClean="0"/>
              <a:t>SHIELDING PRECAUTIONS ARE THOROUGH</a:t>
            </a:r>
          </a:p>
          <a:p>
            <a:r>
              <a:rPr lang="en-US" dirty="0" smtClean="0"/>
              <a:t>CURRENT RESEARCH CONTINUES TO INVESTIGATE THE LONG-TERM RISK OF SCREENING TESTS SUCH AS THE MAMMOGRAM.</a:t>
            </a:r>
            <a:endParaRPr lang="en-US" dirty="0"/>
          </a:p>
        </p:txBody>
      </p:sp>
      <p:pic>
        <p:nvPicPr>
          <p:cNvPr id="4098" name="Picture 2" descr="C:\Documents and Settings\spoll\Local Settings\Temporary Internet Files\Content.IE5\AT80BJV3\MPj04424370000[1].jpg"/>
          <p:cNvPicPr>
            <a:picLocks noChangeAspect="1" noChangeArrowheads="1"/>
          </p:cNvPicPr>
          <p:nvPr/>
        </p:nvPicPr>
        <p:blipFill>
          <a:blip r:embed="rId3" cstate="print"/>
          <a:srcRect/>
          <a:stretch>
            <a:fillRect/>
          </a:stretch>
        </p:blipFill>
        <p:spPr bwMode="auto">
          <a:xfrm>
            <a:off x="3657600" y="4876800"/>
            <a:ext cx="5334000" cy="1524000"/>
          </a:xfrm>
          <a:prstGeom prst="rect">
            <a:avLst/>
          </a:prstGeom>
          <a:noFill/>
        </p:spPr>
      </p:pic>
    </p:spTree>
  </p:cSld>
  <p:clrMapOvr>
    <a:masterClrMapping/>
  </p:clrMapOvr>
  <p:transition xmlns:p14="http://schemas.microsoft.com/office/powerpoint/2010/main">
    <p:sndAc>
      <p:stSnd>
        <p:snd r:embed="rId2" name="explode.wav"/>
      </p:stSnd>
    </p:sndAc>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latin typeface="Blackadder ITC" pitchFamily="82" charset="0"/>
              </a:rPr>
              <a:t>Some Important Epidemics Caused by Drug Therapies</a:t>
            </a:r>
            <a:endParaRPr lang="en-US" i="1" dirty="0">
              <a:latin typeface="Blackadder ITC" pitchFamily="82" charset="0"/>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533400" y="1981200"/>
            <a:ext cx="8021692" cy="3352800"/>
          </a:xfrm>
          <a:prstGeom prst="rect">
            <a:avLst/>
          </a:prstGeom>
          <a:noFill/>
          <a:ln w="9525">
            <a:noFill/>
            <a:miter lim="800000"/>
            <a:headEnd/>
            <a:tailEnd/>
          </a:ln>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Medications and Disease</a:t>
            </a:r>
            <a:endParaRPr lang="en-US" dirty="0"/>
          </a:p>
        </p:txBody>
      </p:sp>
      <p:sp>
        <p:nvSpPr>
          <p:cNvPr id="3" name="Content Placeholder 2"/>
          <p:cNvSpPr>
            <a:spLocks noGrp="1"/>
          </p:cNvSpPr>
          <p:nvPr>
            <p:ph idx="1"/>
          </p:nvPr>
        </p:nvSpPr>
        <p:spPr>
          <a:xfrm>
            <a:off x="304800" y="1752600"/>
            <a:ext cx="6096000" cy="4343400"/>
          </a:xfrm>
        </p:spPr>
        <p:txBody>
          <a:bodyPr>
            <a:normAutofit fontScale="92500" lnSpcReduction="20000"/>
          </a:bodyPr>
          <a:lstStyle/>
          <a:p>
            <a:r>
              <a:rPr lang="en-US" dirty="0" smtClean="0"/>
              <a:t>Disease Linked to Adverse Drug Reactions</a:t>
            </a:r>
          </a:p>
          <a:p>
            <a:pPr lvl="1"/>
            <a:r>
              <a:rPr lang="en-US" dirty="0" smtClean="0"/>
              <a:t>Nebulizers containing isoproternol</a:t>
            </a:r>
          </a:p>
          <a:p>
            <a:pPr lvl="2"/>
            <a:r>
              <a:rPr lang="en-US" dirty="0" smtClean="0"/>
              <a:t>Linked to death in asthmatics</a:t>
            </a:r>
          </a:p>
          <a:p>
            <a:pPr lvl="1"/>
            <a:r>
              <a:rPr lang="en-US" dirty="0" smtClean="0"/>
              <a:t>Supplements of DES (diethylstilbestrol) for pregnant women with threatened miscarriage</a:t>
            </a:r>
          </a:p>
          <a:p>
            <a:pPr lvl="2"/>
            <a:r>
              <a:rPr lang="en-US" dirty="0" smtClean="0"/>
              <a:t>Linked to vaginal cancer in adolescent girls</a:t>
            </a:r>
          </a:p>
          <a:p>
            <a:pPr lvl="1"/>
            <a:r>
              <a:rPr lang="en-US" dirty="0" smtClean="0"/>
              <a:t>Unopposed estrogen used for hormone replacement</a:t>
            </a:r>
          </a:p>
          <a:p>
            <a:pPr lvl="2"/>
            <a:r>
              <a:rPr lang="en-US" dirty="0" smtClean="0"/>
              <a:t>Linked to uterine cancer in women</a:t>
            </a:r>
          </a:p>
          <a:p>
            <a:endParaRPr lang="en-US" dirty="0"/>
          </a:p>
        </p:txBody>
      </p:sp>
      <p:pic>
        <p:nvPicPr>
          <p:cNvPr id="7170" name="Picture 2" descr="C:\Documents and Settings\spoll\Local Settings\Temporary Internet Files\Content.IE5\PI83A6XM\MCj04231670000[1].wmf"/>
          <p:cNvPicPr>
            <a:picLocks noChangeAspect="1" noChangeArrowheads="1"/>
          </p:cNvPicPr>
          <p:nvPr/>
        </p:nvPicPr>
        <p:blipFill>
          <a:blip r:embed="rId2" cstate="print"/>
          <a:srcRect/>
          <a:stretch>
            <a:fillRect/>
          </a:stretch>
        </p:blipFill>
        <p:spPr bwMode="auto">
          <a:xfrm>
            <a:off x="6705600" y="1752600"/>
            <a:ext cx="1827886" cy="1827886"/>
          </a:xfrm>
          <a:prstGeom prst="rect">
            <a:avLst/>
          </a:prstGeom>
          <a:noFill/>
        </p:spPr>
      </p:pic>
      <p:pic>
        <p:nvPicPr>
          <p:cNvPr id="5" name="Picture 2" descr="C:\Documents and Settings\spoll\Local Settings\Temporary Internet Files\Content.IE5\PI83A6XM\MCj04231670000[1].wmf"/>
          <p:cNvPicPr>
            <a:picLocks noChangeAspect="1" noChangeArrowheads="1"/>
          </p:cNvPicPr>
          <p:nvPr/>
        </p:nvPicPr>
        <p:blipFill>
          <a:blip r:embed="rId2" cstate="print"/>
          <a:srcRect/>
          <a:stretch>
            <a:fillRect/>
          </a:stretch>
        </p:blipFill>
        <p:spPr bwMode="auto">
          <a:xfrm>
            <a:off x="6705600" y="4038600"/>
            <a:ext cx="1827886" cy="1827886"/>
          </a:xfrm>
          <a:prstGeom prst="rect">
            <a:avLst/>
          </a:prstGeom>
          <a:noFill/>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133</TotalTime>
  <Words>917</Words>
  <Application>Microsoft Macintosh PowerPoint</Application>
  <PresentationFormat>On-screen Show (4:3)</PresentationFormat>
  <Paragraphs>90</Paragraphs>
  <Slides>19</Slides>
  <Notes>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Default Design</vt:lpstr>
      <vt:lpstr>PowerPoint Presentation</vt:lpstr>
      <vt:lpstr>Introduction</vt:lpstr>
      <vt:lpstr>Early Example of Iatrogenic Disease</vt:lpstr>
      <vt:lpstr>Areas for Investigation</vt:lpstr>
      <vt:lpstr>Radiation and Leukemia</vt:lpstr>
      <vt:lpstr>Connections between Radiation and Leukemia</vt:lpstr>
      <vt:lpstr>Implications</vt:lpstr>
      <vt:lpstr>Some Important Epidemics Caused by Drug Therapies</vt:lpstr>
      <vt:lpstr>Medications and Disease</vt:lpstr>
      <vt:lpstr>DES and Ovarian Cancer</vt:lpstr>
      <vt:lpstr>DES and Ovarian Cancer</vt:lpstr>
      <vt:lpstr>Over-the-Counter Drugs and Disease</vt:lpstr>
      <vt:lpstr>Over-the-Counter Drugs and Disease</vt:lpstr>
      <vt:lpstr>Cases of this disease appeared in late 1989, with the majority of the cases appearing in September and October. Doctors struggled to identify this bizarre new illness as well as determine the contributing factors to the development of disease. Doctors began to associate the appearance of disease with exposure to specific over-the-counter medications.</vt:lpstr>
      <vt:lpstr>Over-the-Counter Drugs and Disease</vt:lpstr>
      <vt:lpstr>Conclusions</vt:lpstr>
      <vt:lpstr>References</vt:lpstr>
      <vt:lpstr>Questions?</vt:lpstr>
      <vt:lpstr>THE END!!!</vt:lpstr>
    </vt:vector>
  </TitlesOfParts>
  <Company>Honeywell Project Operations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Medicines That Backfire - StudentF</dc:title>
  <dc:creator>Stephanie Poll, Rachel Allard</dc:creator>
  <cp:lastModifiedBy>Clayton</cp:lastModifiedBy>
  <cp:revision>20</cp:revision>
  <dcterms:created xsi:type="dcterms:W3CDTF">2001-02-20T11:48:46Z</dcterms:created>
  <dcterms:modified xsi:type="dcterms:W3CDTF">2015-11-13T19:49:45Z</dcterms:modified>
</cp:coreProperties>
</file>