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57" r:id="rId2"/>
    <p:sldId id="266" r:id="rId3"/>
    <p:sldId id="305" r:id="rId4"/>
    <p:sldId id="270" r:id="rId5"/>
    <p:sldId id="271" r:id="rId6"/>
    <p:sldId id="272" r:id="rId7"/>
    <p:sldId id="273" r:id="rId8"/>
    <p:sldId id="274" r:id="rId9"/>
    <p:sldId id="275" r:id="rId10"/>
    <p:sldId id="276" r:id="rId11"/>
    <p:sldId id="278" r:id="rId12"/>
    <p:sldId id="320" r:id="rId13"/>
    <p:sldId id="259" r:id="rId14"/>
    <p:sldId id="311" r:id="rId15"/>
    <p:sldId id="326" r:id="rId16"/>
    <p:sldId id="260" r:id="rId17"/>
    <p:sldId id="314" r:id="rId18"/>
    <p:sldId id="303" r:id="rId19"/>
    <p:sldId id="268" r:id="rId20"/>
    <p:sldId id="262" r:id="rId21"/>
    <p:sldId id="335" r:id="rId22"/>
    <p:sldId id="336" r:id="rId23"/>
    <p:sldId id="265" r:id="rId24"/>
    <p:sldId id="322" r:id="rId25"/>
    <p:sldId id="32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p:restoredTop sz="67496"/>
  </p:normalViewPr>
  <p:slideViewPr>
    <p:cSldViewPr snapToGrid="0" snapToObjects="1">
      <p:cViewPr varScale="1">
        <p:scale>
          <a:sx n="60" d="100"/>
          <a:sy n="60" d="100"/>
        </p:scale>
        <p:origin x="1522"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Sheet1!$C$1</c:f>
              <c:strCache>
                <c:ptCount val="1"/>
                <c:pt idx="0">
                  <c:v>Index of Dissimilarity 1968-2017</c:v>
                </c:pt>
              </c:strCache>
            </c:strRef>
          </c:tx>
          <c:spPr>
            <a:ln w="38100" cap="rnd">
              <a:solidFill>
                <a:srgbClr val="FF0000"/>
              </a:solidFill>
              <a:round/>
            </a:ln>
            <a:effectLst/>
          </c:spPr>
          <c:marker>
            <c:symbol val="circle"/>
            <c:size val="5"/>
            <c:spPr>
              <a:solidFill>
                <a:schemeClr val="accent2"/>
              </a:solidFill>
              <a:ln w="9525">
                <a:solidFill>
                  <a:schemeClr val="accent2"/>
                </a:solidFill>
              </a:ln>
              <a:effectLst/>
            </c:spPr>
          </c:marker>
          <c:cat>
            <c:numRef>
              <c:f>Sheet1!$A$2:$A$6</c:f>
              <c:numCache>
                <c:formatCode>General</c:formatCode>
                <c:ptCount val="5"/>
                <c:pt idx="0">
                  <c:v>1968</c:v>
                </c:pt>
                <c:pt idx="1">
                  <c:v>1990</c:v>
                </c:pt>
                <c:pt idx="2">
                  <c:v>2000</c:v>
                </c:pt>
                <c:pt idx="3">
                  <c:v>2010</c:v>
                </c:pt>
                <c:pt idx="4">
                  <c:v>2017</c:v>
                </c:pt>
              </c:numCache>
            </c:numRef>
          </c:cat>
          <c:val>
            <c:numRef>
              <c:f>Sheet1!$C$2:$C$6</c:f>
              <c:numCache>
                <c:formatCode>General</c:formatCode>
                <c:ptCount val="5"/>
                <c:pt idx="0">
                  <c:v>89.1</c:v>
                </c:pt>
                <c:pt idx="1">
                  <c:v>62.6</c:v>
                </c:pt>
                <c:pt idx="2">
                  <c:v>51.1</c:v>
                </c:pt>
                <c:pt idx="3">
                  <c:v>57.9</c:v>
                </c:pt>
                <c:pt idx="4">
                  <c:v>57.7</c:v>
                </c:pt>
              </c:numCache>
            </c:numRef>
          </c:val>
          <c:smooth val="0"/>
          <c:extLst xmlns:c16r2="http://schemas.microsoft.com/office/drawing/2015/06/chart">
            <c:ext xmlns:c16="http://schemas.microsoft.com/office/drawing/2014/chart" uri="{C3380CC4-5D6E-409C-BE32-E72D297353CC}">
              <c16:uniqueId val="{00000000-3A2D-2D4E-A1AB-1E30F7CEEC13}"/>
            </c:ext>
          </c:extLst>
        </c:ser>
        <c:dLbls>
          <c:showLegendKey val="0"/>
          <c:showVal val="0"/>
          <c:showCatName val="0"/>
          <c:showSerName val="0"/>
          <c:showPercent val="0"/>
          <c:showBubbleSize val="0"/>
        </c:dLbls>
        <c:marker val="1"/>
        <c:smooth val="0"/>
        <c:axId val="167740176"/>
        <c:axId val="169003648"/>
      </c:lineChart>
      <c:catAx>
        <c:axId val="167740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9003648"/>
        <c:crosses val="autoZero"/>
        <c:auto val="1"/>
        <c:lblAlgn val="ctr"/>
        <c:lblOffset val="100"/>
        <c:noMultiLvlLbl val="0"/>
      </c:catAx>
      <c:valAx>
        <c:axId val="169003648"/>
        <c:scaling>
          <c:orientation val="minMax"/>
          <c:min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740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7D1E3B-3AB1-8346-802E-5D609E563AC1}" type="datetimeFigureOut">
              <a:rPr lang="en-US" smtClean="0"/>
              <a:t>3/7/2019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DC9411-79C8-DE45-82FA-84C69B98EBCD}" type="slidenum">
              <a:rPr lang="en-US" smtClean="0"/>
              <a:t>‹#›</a:t>
            </a:fld>
            <a:endParaRPr lang="en-US"/>
          </a:p>
        </p:txBody>
      </p:sp>
    </p:spTree>
    <p:extLst>
      <p:ext uri="{BB962C8B-B14F-4D97-AF65-F5344CB8AC3E}">
        <p14:creationId xmlns:p14="http://schemas.microsoft.com/office/powerpoint/2010/main" val="958919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510647-C203-4442-898F-90B9E8FFBB3D}" type="slidenum">
              <a:rPr lang="en-US" smtClean="0"/>
              <a:t>1</a:t>
            </a:fld>
            <a:endParaRPr lang="en-US"/>
          </a:p>
        </p:txBody>
      </p:sp>
    </p:spTree>
    <p:extLst>
      <p:ext uri="{BB962C8B-B14F-4D97-AF65-F5344CB8AC3E}">
        <p14:creationId xmlns:p14="http://schemas.microsoft.com/office/powerpoint/2010/main" val="1858444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035BD8-14BC-9F41-90D0-463EA2E9464E}" type="slidenum">
              <a:rPr lang="en-US" smtClean="0"/>
              <a:t>18</a:t>
            </a:fld>
            <a:endParaRPr lang="en-US"/>
          </a:p>
        </p:txBody>
      </p:sp>
    </p:spTree>
    <p:extLst>
      <p:ext uri="{BB962C8B-B14F-4D97-AF65-F5344CB8AC3E}">
        <p14:creationId xmlns:p14="http://schemas.microsoft.com/office/powerpoint/2010/main" val="531217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5E035BD8-14BC-9F41-90D0-463EA2E9464E}" type="slidenum">
              <a:rPr lang="en-US" smtClean="0"/>
              <a:t>19</a:t>
            </a:fld>
            <a:endParaRPr lang="en-US"/>
          </a:p>
        </p:txBody>
      </p:sp>
    </p:spTree>
    <p:extLst>
      <p:ext uri="{BB962C8B-B14F-4D97-AF65-F5344CB8AC3E}">
        <p14:creationId xmlns:p14="http://schemas.microsoft.com/office/powerpoint/2010/main" val="1385875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Residential stability: </a:t>
            </a:r>
            <a:r>
              <a:rPr lang="en-US" sz="1200" kern="1200" dirty="0">
                <a:solidFill>
                  <a:schemeClr val="tx1"/>
                </a:solidFill>
                <a:effectLst/>
                <a:latin typeface="+mn-lt"/>
                <a:ea typeface="+mn-ea"/>
                <a:cs typeface="+mn-cs"/>
              </a:rPr>
              <a:t>making it increasingly difficult for students to form sincere relationships with teachers and school staff </a:t>
            </a:r>
          </a:p>
        </p:txBody>
      </p:sp>
      <p:sp>
        <p:nvSpPr>
          <p:cNvPr id="4" name="Slide Number Placeholder 3"/>
          <p:cNvSpPr>
            <a:spLocks noGrp="1"/>
          </p:cNvSpPr>
          <p:nvPr>
            <p:ph type="sldNum" sz="quarter" idx="5"/>
          </p:nvPr>
        </p:nvSpPr>
        <p:spPr/>
        <p:txBody>
          <a:bodyPr/>
          <a:lstStyle/>
          <a:p>
            <a:fld id="{1E9A8D47-6734-374E-9853-75258E89C863}" type="slidenum">
              <a:rPr lang="en-US" smtClean="0"/>
              <a:t>20</a:t>
            </a:fld>
            <a:endParaRPr lang="en-US"/>
          </a:p>
        </p:txBody>
      </p:sp>
    </p:spTree>
    <p:extLst>
      <p:ext uri="{BB962C8B-B14F-4D97-AF65-F5344CB8AC3E}">
        <p14:creationId xmlns:p14="http://schemas.microsoft.com/office/powerpoint/2010/main" val="832594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A8D47-6734-374E-9853-75258E89C863}" type="slidenum">
              <a:rPr lang="en-US" smtClean="0"/>
              <a:t>23</a:t>
            </a:fld>
            <a:endParaRPr lang="en-US"/>
          </a:p>
        </p:txBody>
      </p:sp>
    </p:spTree>
    <p:extLst>
      <p:ext uri="{BB962C8B-B14F-4D97-AF65-F5344CB8AC3E}">
        <p14:creationId xmlns:p14="http://schemas.microsoft.com/office/powerpoint/2010/main" val="875057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Acknowledging shortcomings and asking the difficult questions</a:t>
            </a:r>
          </a:p>
          <a:p>
            <a:r>
              <a:rPr lang="en-US" dirty="0"/>
              <a:t>VICC has its benefits and its perks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E9A8D47-6734-374E-9853-75258E89C863}" type="slidenum">
              <a:rPr lang="en-US" smtClean="0"/>
              <a:t>24</a:t>
            </a:fld>
            <a:endParaRPr lang="en-US"/>
          </a:p>
        </p:txBody>
      </p:sp>
    </p:spTree>
    <p:extLst>
      <p:ext uri="{BB962C8B-B14F-4D97-AF65-F5344CB8AC3E}">
        <p14:creationId xmlns:p14="http://schemas.microsoft.com/office/powerpoint/2010/main" val="1986895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CENSUS </a:t>
            </a:r>
            <a:r>
              <a:rPr lang="en-US" dirty="0" err="1"/>
              <a:t>DATa</a:t>
            </a:r>
            <a:r>
              <a:rPr lang="en-US" dirty="0"/>
              <a:t>: 1950: 17.9% of city was black, 1960: 28.6%, 1970: 40.9%</a:t>
            </a:r>
            <a:endParaRPr lang="en-US" baseline="0" dirty="0"/>
          </a:p>
          <a:p>
            <a:endParaRPr lang="en-US" dirty="0"/>
          </a:p>
        </p:txBody>
      </p:sp>
      <p:sp>
        <p:nvSpPr>
          <p:cNvPr id="4" name="Slide Number Placeholder 3"/>
          <p:cNvSpPr>
            <a:spLocks noGrp="1"/>
          </p:cNvSpPr>
          <p:nvPr>
            <p:ph type="sldNum" sz="quarter" idx="10"/>
          </p:nvPr>
        </p:nvSpPr>
        <p:spPr/>
        <p:txBody>
          <a:bodyPr/>
          <a:lstStyle/>
          <a:p>
            <a:fld id="{5E035BD8-14BC-9F41-90D0-463EA2E9464E}" type="slidenum">
              <a:rPr lang="en-US" smtClean="0"/>
              <a:t>2</a:t>
            </a:fld>
            <a:endParaRPr lang="en-US"/>
          </a:p>
        </p:txBody>
      </p:sp>
    </p:spTree>
    <p:extLst>
      <p:ext uri="{BB962C8B-B14F-4D97-AF65-F5344CB8AC3E}">
        <p14:creationId xmlns:p14="http://schemas.microsoft.com/office/powerpoint/2010/main" val="2494838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Mapping Decline</a:t>
            </a:r>
            <a:r>
              <a:rPr lang="en-US" baseline="0" dirty="0"/>
              <a:t> </a:t>
            </a:r>
            <a:r>
              <a:rPr lang="mr-IN" baseline="0" dirty="0"/>
              <a:t>–</a:t>
            </a:r>
            <a:r>
              <a:rPr lang="en-US" baseline="0" dirty="0"/>
              <a:t> St. Louis and the American City; Colin Gordon, The University of Iowa Libraries </a:t>
            </a:r>
          </a:p>
          <a:p>
            <a:r>
              <a:rPr lang="en-US" baseline="0" dirty="0"/>
              <a:t>Each map shows the demographic change between the two census years, each dot represents 10 people (go over colors)</a:t>
            </a:r>
            <a:endParaRPr lang="en-US" dirty="0"/>
          </a:p>
          <a:p>
            <a:endParaRPr lang="en-US" dirty="0"/>
          </a:p>
        </p:txBody>
      </p:sp>
      <p:sp>
        <p:nvSpPr>
          <p:cNvPr id="4" name="Slide Number Placeholder 3"/>
          <p:cNvSpPr>
            <a:spLocks noGrp="1"/>
          </p:cNvSpPr>
          <p:nvPr>
            <p:ph type="sldNum" sz="quarter" idx="10"/>
          </p:nvPr>
        </p:nvSpPr>
        <p:spPr/>
        <p:txBody>
          <a:bodyPr/>
          <a:lstStyle/>
          <a:p>
            <a:fld id="{5E035BD8-14BC-9F41-90D0-463EA2E9464E}" type="slidenum">
              <a:rPr lang="en-US" smtClean="0"/>
              <a:t>3</a:t>
            </a:fld>
            <a:endParaRPr lang="en-US"/>
          </a:p>
        </p:txBody>
      </p:sp>
    </p:spTree>
    <p:extLst>
      <p:ext uri="{BB962C8B-B14F-4D97-AF65-F5344CB8AC3E}">
        <p14:creationId xmlns:p14="http://schemas.microsoft.com/office/powerpoint/2010/main" val="3922185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 this up</a:t>
            </a:r>
          </a:p>
        </p:txBody>
      </p:sp>
      <p:sp>
        <p:nvSpPr>
          <p:cNvPr id="4" name="Slide Number Placeholder 3"/>
          <p:cNvSpPr>
            <a:spLocks noGrp="1"/>
          </p:cNvSpPr>
          <p:nvPr>
            <p:ph type="sldNum" sz="quarter" idx="5"/>
          </p:nvPr>
        </p:nvSpPr>
        <p:spPr/>
        <p:txBody>
          <a:bodyPr/>
          <a:lstStyle/>
          <a:p>
            <a:fld id="{1E9A8D47-6734-374E-9853-75258E89C863}" type="slidenum">
              <a:rPr lang="en-US" smtClean="0"/>
              <a:t>10</a:t>
            </a:fld>
            <a:endParaRPr lang="en-US"/>
          </a:p>
        </p:txBody>
      </p:sp>
    </p:spTree>
    <p:extLst>
      <p:ext uri="{BB962C8B-B14F-4D97-AF65-F5344CB8AC3E}">
        <p14:creationId xmlns:p14="http://schemas.microsoft.com/office/powerpoint/2010/main" val="2582037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Hickey Plan announced </a:t>
            </a:r>
            <a:r>
              <a:rPr lang="en-US" sz="1200" kern="1200" dirty="0">
                <a:solidFill>
                  <a:schemeClr val="tx1"/>
                </a:solidFill>
                <a:effectLst/>
                <a:latin typeface="+mn-lt"/>
                <a:ea typeface="+mn-ea"/>
                <a:cs typeface="+mn-cs"/>
              </a:rPr>
              <a:t>in 1954 as a response to the Brown decision, it was nowhere near as demanding and extensive as it needed to be to effectively desegregate the district</a:t>
            </a:r>
            <a:r>
              <a:rPr lang="en-US" dirty="0">
                <a:effectLst/>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Up until 1972, no comprehensive progress had been made towards integrating the SLPS district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Liddell v. Board of Education </a:t>
            </a:r>
            <a:r>
              <a:rPr lang="en-US" sz="1200" kern="1200" dirty="0">
                <a:solidFill>
                  <a:schemeClr val="tx1"/>
                </a:solidFill>
                <a:effectLst/>
                <a:latin typeface="+mn-lt"/>
                <a:ea typeface="+mn-ea"/>
                <a:cs typeface="+mn-cs"/>
              </a:rPr>
              <a:t>resulted in the Voluntary Interdistrict Coordinating Committee in 1983, otherwise known as VICC, to oversee the creation of magnet schools in St. Louis City and the creation of a voluntary </a:t>
            </a:r>
            <a:r>
              <a:rPr lang="en-US" sz="1200" kern="1200" dirty="0" err="1">
                <a:solidFill>
                  <a:schemeClr val="tx1"/>
                </a:solidFill>
                <a:effectLst/>
                <a:latin typeface="+mn-lt"/>
                <a:ea typeface="+mn-ea"/>
                <a:cs typeface="+mn-cs"/>
              </a:rPr>
              <a:t>interdistrict</a:t>
            </a:r>
            <a:r>
              <a:rPr lang="en-US" sz="1200" kern="1200" dirty="0">
                <a:solidFill>
                  <a:schemeClr val="tx1"/>
                </a:solidFill>
                <a:effectLst/>
                <a:latin typeface="+mn-lt"/>
                <a:ea typeface="+mn-ea"/>
                <a:cs typeface="+mn-cs"/>
              </a:rPr>
              <a:t> busing initiative to desegregate the SLPS district (Heaney and </a:t>
            </a:r>
            <a:r>
              <a:rPr lang="en-US" sz="1200" kern="1200" dirty="0" err="1">
                <a:solidFill>
                  <a:schemeClr val="tx1"/>
                </a:solidFill>
                <a:effectLst/>
                <a:latin typeface="+mn-lt"/>
                <a:ea typeface="+mn-ea"/>
                <a:cs typeface="+mn-cs"/>
              </a:rPr>
              <a:t>Uchitelle</a:t>
            </a:r>
            <a:r>
              <a:rPr lang="en-US" sz="1200" kern="1200" dirty="0">
                <a:solidFill>
                  <a:schemeClr val="tx1"/>
                </a:solidFill>
                <a:effectLst/>
                <a:latin typeface="+mn-lt"/>
                <a:ea typeface="+mn-ea"/>
                <a:cs typeface="+mn-cs"/>
              </a:rPr>
              <a:t>, 2004, pg. 15).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Hickey Plan – St. Louis Board of Education – Philip Hickey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Not as aggressive or comprehensive as it should have been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1954 – after Brown v. Board – three step desegregation plan created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Desegregation within SLPS schools – not successful, the same time that white flight increasing; no redrawing of school districts; </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035BD8-14BC-9F41-90D0-463EA2E9464E}" type="slidenum">
              <a:rPr lang="en-US" smtClean="0"/>
              <a:t>12</a:t>
            </a:fld>
            <a:endParaRPr lang="en-US"/>
          </a:p>
        </p:txBody>
      </p:sp>
    </p:spTree>
    <p:extLst>
      <p:ext uri="{BB962C8B-B14F-4D97-AF65-F5344CB8AC3E}">
        <p14:creationId xmlns:p14="http://schemas.microsoft.com/office/powerpoint/2010/main" val="938167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its beginning to the initial stages of phase out in 1999, both aspects of the VICC program were extremely successful in encouraging desegregation in schools across the metropolitan area</a:t>
            </a:r>
            <a:r>
              <a:rPr lang="en-US" dirty="0">
                <a:effectLst/>
              </a:rPr>
              <a:t> </a:t>
            </a:r>
          </a:p>
          <a:p>
            <a:r>
              <a:rPr lang="en-US" dirty="0">
                <a:effectLst/>
              </a:rPr>
              <a:t>Lindbergh is a special case </a:t>
            </a:r>
            <a:endParaRPr lang="en-US" dirty="0"/>
          </a:p>
        </p:txBody>
      </p:sp>
      <p:sp>
        <p:nvSpPr>
          <p:cNvPr id="4" name="Slide Number Placeholder 3"/>
          <p:cNvSpPr>
            <a:spLocks noGrp="1"/>
          </p:cNvSpPr>
          <p:nvPr>
            <p:ph type="sldNum" sz="quarter" idx="10"/>
          </p:nvPr>
        </p:nvSpPr>
        <p:spPr/>
        <p:txBody>
          <a:bodyPr/>
          <a:lstStyle/>
          <a:p>
            <a:fld id="{5E035BD8-14BC-9F41-90D0-463EA2E9464E}" type="slidenum">
              <a:rPr lang="en-US" smtClean="0"/>
              <a:t>13</a:t>
            </a:fld>
            <a:endParaRPr lang="en-US"/>
          </a:p>
        </p:txBody>
      </p:sp>
    </p:spTree>
    <p:extLst>
      <p:ext uri="{BB962C8B-B14F-4D97-AF65-F5344CB8AC3E}">
        <p14:creationId xmlns:p14="http://schemas.microsoft.com/office/powerpoint/2010/main" val="613584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between 1983 and 1999, 52,000 students had participated in some aspect of the </a:t>
            </a:r>
            <a:r>
              <a:rPr lang="en-US" dirty="0" err="1"/>
              <a:t>interdistrict</a:t>
            </a:r>
            <a:r>
              <a:rPr lang="en-US" dirty="0"/>
              <a:t> transfer program</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CONS: leadership structure, integration </a:t>
            </a:r>
            <a:r>
              <a:rPr lang="mr-IN" dirty="0"/>
              <a:t>–</a:t>
            </a:r>
            <a:r>
              <a:rPr lang="en-US" dirty="0"/>
              <a:t> leaving</a:t>
            </a:r>
            <a:r>
              <a:rPr lang="en-US" baseline="0" dirty="0"/>
              <a:t> SLPS students to fail</a:t>
            </a:r>
            <a:r>
              <a:rPr lang="en-US" dirty="0"/>
              <a:t>, </a:t>
            </a:r>
          </a:p>
          <a:p>
            <a:pPr marL="171450" indent="-171450">
              <a:buFont typeface="Arial" panose="020B0604020202020204" pitchFamily="34" charset="0"/>
              <a:buChar char="•"/>
            </a:pPr>
            <a:r>
              <a:rPr lang="en-US" sz="900" dirty="0"/>
              <a:t>Funding and transportation</a:t>
            </a:r>
          </a:p>
          <a:p>
            <a:pPr marL="171450" indent="-171450">
              <a:buFont typeface="Arial" panose="020B0604020202020204" pitchFamily="34" charset="0"/>
              <a:buChar char="•"/>
            </a:pPr>
            <a:r>
              <a:rPr lang="en-US" sz="900" dirty="0"/>
              <a:t>Furthermore, a staff exchange program that had originally been visualized by VICC to encourage teachers from the county and city to transfer to suburban districts or magnet schools was unrealized and never met its potential (Heaney and </a:t>
            </a:r>
            <a:r>
              <a:rPr lang="en-US" sz="900" dirty="0" err="1"/>
              <a:t>Uchitelle</a:t>
            </a:r>
            <a:r>
              <a:rPr lang="en-US" sz="900" dirty="0"/>
              <a:t>, 2004, pg. 131). </a:t>
            </a:r>
          </a:p>
          <a:p>
            <a:pPr marL="171450" indent="-171450">
              <a:buFont typeface="Arial" panose="020B0604020202020204" pitchFamily="34" charset="0"/>
              <a:buChar char="•"/>
            </a:pPr>
            <a:r>
              <a:rPr lang="en-US" sz="900" dirty="0"/>
              <a:t>Any student with a discipline history was barred from participating in the transfer program (Heaney and </a:t>
            </a:r>
            <a:r>
              <a:rPr lang="en-US" sz="900" dirty="0" err="1"/>
              <a:t>Uchitelle</a:t>
            </a:r>
            <a:r>
              <a:rPr lang="en-US" sz="900" dirty="0"/>
              <a:t>, 2004, pg. 145). </a:t>
            </a:r>
          </a:p>
          <a:p>
            <a:endParaRPr lang="en-US" dirty="0"/>
          </a:p>
        </p:txBody>
      </p:sp>
      <p:sp>
        <p:nvSpPr>
          <p:cNvPr id="4" name="Slide Number Placeholder 3"/>
          <p:cNvSpPr>
            <a:spLocks noGrp="1"/>
          </p:cNvSpPr>
          <p:nvPr>
            <p:ph type="sldNum" sz="quarter" idx="10"/>
          </p:nvPr>
        </p:nvSpPr>
        <p:spPr/>
        <p:txBody>
          <a:bodyPr/>
          <a:lstStyle/>
          <a:p>
            <a:fld id="{5E035BD8-14BC-9F41-90D0-463EA2E9464E}" type="slidenum">
              <a:rPr lang="en-US" smtClean="0"/>
              <a:t>14</a:t>
            </a:fld>
            <a:endParaRPr lang="en-US"/>
          </a:p>
        </p:txBody>
      </p:sp>
    </p:spTree>
    <p:extLst>
      <p:ext uri="{BB962C8B-B14F-4D97-AF65-F5344CB8AC3E}">
        <p14:creationId xmlns:p14="http://schemas.microsoft.com/office/powerpoint/2010/main" val="2739539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in 1981, during the Reagan Administration, the federal government eliminated the federal aid program for voluntary integration programs, essentially abandoning diverse, successful schools across the nation along with any hope of implementing a fully desegregated educational system (</a:t>
            </a:r>
            <a:r>
              <a:rPr lang="en-US" dirty="0" err="1"/>
              <a:t>Orfield</a:t>
            </a:r>
            <a:r>
              <a:rPr lang="en-US" dirty="0"/>
              <a:t>, 2009, pg. 7). Instead of cultivating integrated K-12 education, this federal aid was reallocated towards the creation of charter schools and school choice (</a:t>
            </a:r>
            <a:r>
              <a:rPr lang="en-US" dirty="0" err="1"/>
              <a:t>Orfield</a:t>
            </a:r>
            <a:r>
              <a:rPr lang="en-US" dirty="0"/>
              <a:t>, 2009, pg. 7).</a:t>
            </a:r>
          </a:p>
          <a:p>
            <a:endParaRPr lang="en-US" dirty="0"/>
          </a:p>
        </p:txBody>
      </p:sp>
      <p:sp>
        <p:nvSpPr>
          <p:cNvPr id="4" name="Slide Number Placeholder 3"/>
          <p:cNvSpPr>
            <a:spLocks noGrp="1"/>
          </p:cNvSpPr>
          <p:nvPr>
            <p:ph type="sldNum" sz="quarter" idx="10"/>
          </p:nvPr>
        </p:nvSpPr>
        <p:spPr/>
        <p:txBody>
          <a:bodyPr/>
          <a:lstStyle/>
          <a:p>
            <a:fld id="{5E035BD8-14BC-9F41-90D0-463EA2E9464E}" type="slidenum">
              <a:rPr lang="en-US" smtClean="0"/>
              <a:t>16</a:t>
            </a:fld>
            <a:endParaRPr lang="en-US"/>
          </a:p>
        </p:txBody>
      </p:sp>
    </p:spTree>
    <p:extLst>
      <p:ext uri="{BB962C8B-B14F-4D97-AF65-F5344CB8AC3E}">
        <p14:creationId xmlns:p14="http://schemas.microsoft.com/office/powerpoint/2010/main" val="1990358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510647-C203-4442-898F-90B9E8FFBB3D}" type="slidenum">
              <a:rPr lang="en-US" smtClean="0"/>
              <a:t>17</a:t>
            </a:fld>
            <a:endParaRPr lang="en-US"/>
          </a:p>
        </p:txBody>
      </p:sp>
    </p:spTree>
    <p:extLst>
      <p:ext uri="{BB962C8B-B14F-4D97-AF65-F5344CB8AC3E}">
        <p14:creationId xmlns:p14="http://schemas.microsoft.com/office/powerpoint/2010/main" val="4118478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DF831A00-5191-294C-A815-F0FBD26015B4}" type="datetimeFigureOut">
              <a:rPr lang="en-US" smtClean="0"/>
              <a:t>3/7/2019</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27AF4B73-3F34-F44A-92EC-380406564843}" type="slidenum">
              <a:rPr lang="en-US" smtClean="0"/>
              <a:t>‹#›</a:t>
            </a:fld>
            <a:endParaRPr lang="en-US"/>
          </a:p>
        </p:txBody>
      </p:sp>
    </p:spTree>
    <p:extLst>
      <p:ext uri="{BB962C8B-B14F-4D97-AF65-F5344CB8AC3E}">
        <p14:creationId xmlns:p14="http://schemas.microsoft.com/office/powerpoint/2010/main" val="525667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831A00-5191-294C-A815-F0FBD26015B4}" type="datetimeFigureOut">
              <a:rPr lang="en-US" smtClean="0"/>
              <a:t>3/7/2019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F4B73-3F34-F44A-92EC-380406564843}" type="slidenum">
              <a:rPr lang="en-US" smtClean="0"/>
              <a:t>‹#›</a:t>
            </a:fld>
            <a:endParaRPr lang="en-US"/>
          </a:p>
        </p:txBody>
      </p:sp>
    </p:spTree>
    <p:extLst>
      <p:ext uri="{BB962C8B-B14F-4D97-AF65-F5344CB8AC3E}">
        <p14:creationId xmlns:p14="http://schemas.microsoft.com/office/powerpoint/2010/main" val="4275350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DF831A00-5191-294C-A815-F0FBD26015B4}" type="datetimeFigureOut">
              <a:rPr lang="en-US" smtClean="0"/>
              <a:t>3/7/2019</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27AF4B73-3F34-F44A-92EC-380406564843}" type="slidenum">
              <a:rPr lang="en-US" smtClean="0"/>
              <a:t>‹#›</a:t>
            </a:fld>
            <a:endParaRPr lang="en-US"/>
          </a:p>
        </p:txBody>
      </p:sp>
    </p:spTree>
    <p:extLst>
      <p:ext uri="{BB962C8B-B14F-4D97-AF65-F5344CB8AC3E}">
        <p14:creationId xmlns:p14="http://schemas.microsoft.com/office/powerpoint/2010/main" val="4268419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831A00-5191-294C-A815-F0FBD26015B4}" type="datetimeFigureOut">
              <a:rPr lang="en-US" smtClean="0"/>
              <a:t>3/7/2019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AF4B73-3F34-F44A-92EC-380406564843}" type="slidenum">
              <a:rPr lang="en-US" smtClean="0"/>
              <a:t>‹#›</a:t>
            </a:fld>
            <a:endParaRPr lang="en-US"/>
          </a:p>
        </p:txBody>
      </p:sp>
    </p:spTree>
    <p:extLst>
      <p:ext uri="{BB962C8B-B14F-4D97-AF65-F5344CB8AC3E}">
        <p14:creationId xmlns:p14="http://schemas.microsoft.com/office/powerpoint/2010/main" val="779253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DF831A00-5191-294C-A815-F0FBD26015B4}" type="datetimeFigureOut">
              <a:rPr lang="en-US" smtClean="0"/>
              <a:t>3/7/2019</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27AF4B73-3F34-F44A-92EC-380406564843}" type="slidenum">
              <a:rPr lang="en-US" smtClean="0"/>
              <a:t>‹#›</a:t>
            </a:fld>
            <a:endParaRPr lang="en-US"/>
          </a:p>
        </p:txBody>
      </p:sp>
    </p:spTree>
    <p:extLst>
      <p:ext uri="{BB962C8B-B14F-4D97-AF65-F5344CB8AC3E}">
        <p14:creationId xmlns:p14="http://schemas.microsoft.com/office/powerpoint/2010/main" val="682272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DF831A00-5191-294C-A815-F0FBD26015B4}" type="datetimeFigureOut">
              <a:rPr lang="en-US" smtClean="0"/>
              <a:t>3/7/2019</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27AF4B73-3F34-F44A-92EC-380406564843}" type="slidenum">
              <a:rPr lang="en-US" smtClean="0"/>
              <a:t>‹#›</a:t>
            </a:fld>
            <a:endParaRPr lang="en-US"/>
          </a:p>
        </p:txBody>
      </p:sp>
    </p:spTree>
    <p:extLst>
      <p:ext uri="{BB962C8B-B14F-4D97-AF65-F5344CB8AC3E}">
        <p14:creationId xmlns:p14="http://schemas.microsoft.com/office/powerpoint/2010/main" val="241897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DF831A00-5191-294C-A815-F0FBD26015B4}" type="datetimeFigureOut">
              <a:rPr lang="en-US" smtClean="0"/>
              <a:t>3/7/2019</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27AF4B73-3F34-F44A-92EC-380406564843}" type="slidenum">
              <a:rPr lang="en-US" smtClean="0"/>
              <a:t>‹#›</a:t>
            </a:fld>
            <a:endParaRPr lang="en-US"/>
          </a:p>
        </p:txBody>
      </p:sp>
    </p:spTree>
    <p:extLst>
      <p:ext uri="{BB962C8B-B14F-4D97-AF65-F5344CB8AC3E}">
        <p14:creationId xmlns:p14="http://schemas.microsoft.com/office/powerpoint/2010/main" val="101962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F831A00-5191-294C-A815-F0FBD26015B4}" type="datetimeFigureOut">
              <a:rPr lang="en-US" smtClean="0"/>
              <a:t>3/7/2019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AF4B73-3F34-F44A-92EC-380406564843}" type="slidenum">
              <a:rPr lang="en-US" smtClean="0"/>
              <a:t>‹#›</a:t>
            </a:fld>
            <a:endParaRPr lang="en-US"/>
          </a:p>
        </p:txBody>
      </p:sp>
    </p:spTree>
    <p:extLst>
      <p:ext uri="{BB962C8B-B14F-4D97-AF65-F5344CB8AC3E}">
        <p14:creationId xmlns:p14="http://schemas.microsoft.com/office/powerpoint/2010/main" val="2182067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DF831A00-5191-294C-A815-F0FBD26015B4}" type="datetimeFigureOut">
              <a:rPr lang="en-US" smtClean="0"/>
              <a:t>3/7/2019</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27AF4B73-3F34-F44A-92EC-380406564843}" type="slidenum">
              <a:rPr lang="en-US" smtClean="0"/>
              <a:t>‹#›</a:t>
            </a:fld>
            <a:endParaRPr lang="en-US"/>
          </a:p>
        </p:txBody>
      </p:sp>
    </p:spTree>
    <p:extLst>
      <p:ext uri="{BB962C8B-B14F-4D97-AF65-F5344CB8AC3E}">
        <p14:creationId xmlns:p14="http://schemas.microsoft.com/office/powerpoint/2010/main" val="3520303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831A00-5191-294C-A815-F0FBD26015B4}" type="datetimeFigureOut">
              <a:rPr lang="en-US" smtClean="0"/>
              <a:t>3/7/2019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AF4B73-3F34-F44A-92EC-380406564843}" type="slidenum">
              <a:rPr lang="en-US" smtClean="0"/>
              <a:t>‹#›</a:t>
            </a:fld>
            <a:endParaRPr lang="en-US"/>
          </a:p>
        </p:txBody>
      </p:sp>
    </p:spTree>
    <p:extLst>
      <p:ext uri="{BB962C8B-B14F-4D97-AF65-F5344CB8AC3E}">
        <p14:creationId xmlns:p14="http://schemas.microsoft.com/office/powerpoint/2010/main" val="1995532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DF831A00-5191-294C-A815-F0FBD26015B4}" type="datetimeFigureOut">
              <a:rPr lang="en-US" smtClean="0"/>
              <a:t>3/7/2019</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27AF4B73-3F34-F44A-92EC-380406564843}" type="slidenum">
              <a:rPr lang="en-US" smtClean="0"/>
              <a:t>‹#›</a:t>
            </a:fld>
            <a:endParaRPr lang="en-US"/>
          </a:p>
        </p:txBody>
      </p:sp>
    </p:spTree>
    <p:extLst>
      <p:ext uri="{BB962C8B-B14F-4D97-AF65-F5344CB8AC3E}">
        <p14:creationId xmlns:p14="http://schemas.microsoft.com/office/powerpoint/2010/main" val="1499664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DF831A00-5191-294C-A815-F0FBD26015B4}" type="datetimeFigureOut">
              <a:rPr lang="en-US" smtClean="0"/>
              <a:t>3/7/2019</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27AF4B73-3F34-F44A-92EC-380406564843}" type="slidenum">
              <a:rPr lang="en-US" smtClean="0"/>
              <a:t>‹#›</a:t>
            </a:fld>
            <a:endParaRPr lang="en-US"/>
          </a:p>
        </p:txBody>
      </p:sp>
    </p:spTree>
    <p:extLst>
      <p:ext uri="{BB962C8B-B14F-4D97-AF65-F5344CB8AC3E}">
        <p14:creationId xmlns:p14="http://schemas.microsoft.com/office/powerpoint/2010/main" val="22335223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749" y="1733550"/>
            <a:ext cx="8679915" cy="1905000"/>
          </a:xfrm>
        </p:spPr>
        <p:txBody>
          <a:bodyPr>
            <a:noAutofit/>
          </a:bodyPr>
          <a:lstStyle/>
          <a:p>
            <a:pPr>
              <a:lnSpc>
                <a:spcPct val="100000"/>
              </a:lnSpc>
            </a:pPr>
            <a:r>
              <a:rPr lang="en-US" sz="3600" dirty="0"/>
              <a:t>The Promise: Bringing it all Together</a:t>
            </a:r>
            <a:br>
              <a:rPr lang="en-US" sz="3600" dirty="0"/>
            </a:br>
            <a:r>
              <a:rPr lang="en-US" sz="3600" dirty="0"/>
              <a:t>Building on our Past to Determine Tomorrow</a:t>
            </a:r>
            <a:endParaRPr lang="en-US" sz="3200" dirty="0"/>
          </a:p>
        </p:txBody>
      </p:sp>
      <p:sp>
        <p:nvSpPr>
          <p:cNvPr id="3" name="Subtitle 2"/>
          <p:cNvSpPr>
            <a:spLocks noGrp="1"/>
          </p:cNvSpPr>
          <p:nvPr>
            <p:ph type="subTitle" idx="1"/>
          </p:nvPr>
        </p:nvSpPr>
        <p:spPr>
          <a:xfrm>
            <a:off x="1759237" y="3790950"/>
            <a:ext cx="8673427" cy="1206241"/>
          </a:xfrm>
        </p:spPr>
        <p:txBody>
          <a:bodyPr>
            <a:normAutofit/>
          </a:bodyPr>
          <a:lstStyle/>
          <a:p>
            <a:r>
              <a:rPr lang="en-US" dirty="0"/>
              <a:t>An Analysis of the Racialized Opportunity Gaps Present in St. Louis Public Education</a:t>
            </a:r>
          </a:p>
        </p:txBody>
      </p:sp>
    </p:spTree>
    <p:extLst>
      <p:ext uri="{BB962C8B-B14F-4D97-AF65-F5344CB8AC3E}">
        <p14:creationId xmlns:p14="http://schemas.microsoft.com/office/powerpoint/2010/main" val="259208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0"/>
            <a:ext cx="11119167" cy="6858000"/>
          </a:xfrm>
          <a:prstGeom prst="rect">
            <a:avLst/>
          </a:prstGeom>
        </p:spPr>
      </p:pic>
      <p:sp>
        <p:nvSpPr>
          <p:cNvPr id="3" name="TextBox 2"/>
          <p:cNvSpPr txBox="1"/>
          <p:nvPr/>
        </p:nvSpPr>
        <p:spPr>
          <a:xfrm>
            <a:off x="809897" y="496390"/>
            <a:ext cx="3814355" cy="830997"/>
          </a:xfrm>
          <a:prstGeom prst="rect">
            <a:avLst/>
          </a:prstGeom>
          <a:noFill/>
        </p:spPr>
        <p:txBody>
          <a:bodyPr wrap="square" rtlCol="0">
            <a:spAutoFit/>
          </a:bodyPr>
          <a:lstStyle/>
          <a:p>
            <a:r>
              <a:rPr lang="en-US" sz="4800" dirty="0">
                <a:solidFill>
                  <a:schemeClr val="bg1"/>
                </a:solidFill>
              </a:rPr>
              <a:t>2000-2010:</a:t>
            </a:r>
          </a:p>
        </p:txBody>
      </p:sp>
      <p:sp>
        <p:nvSpPr>
          <p:cNvPr id="4" name="TextBox 3"/>
          <p:cNvSpPr txBox="1"/>
          <p:nvPr/>
        </p:nvSpPr>
        <p:spPr>
          <a:xfrm>
            <a:off x="648716" y="6400800"/>
            <a:ext cx="5419575" cy="600164"/>
          </a:xfrm>
          <a:prstGeom prst="rect">
            <a:avLst/>
          </a:prstGeom>
          <a:noFill/>
        </p:spPr>
        <p:txBody>
          <a:bodyPr wrap="square" rtlCol="0">
            <a:spAutoFit/>
          </a:bodyPr>
          <a:lstStyle/>
          <a:p>
            <a:r>
              <a:rPr lang="en-US" sz="1100" dirty="0">
                <a:solidFill>
                  <a:schemeClr val="bg1"/>
                </a:solidFill>
              </a:rPr>
              <a:t>Mapping Decline </a:t>
            </a:r>
            <a:r>
              <a:rPr lang="mr-IN" sz="1100" dirty="0">
                <a:solidFill>
                  <a:schemeClr val="bg1"/>
                </a:solidFill>
              </a:rPr>
              <a:t>–</a:t>
            </a:r>
            <a:r>
              <a:rPr lang="en-US" sz="1100" dirty="0">
                <a:solidFill>
                  <a:schemeClr val="bg1"/>
                </a:solidFill>
              </a:rPr>
              <a:t> St. Louis and the American City; Colin Gordon, The University of Iowa Libraries, Accessed Dec 3, 2017 </a:t>
            </a:r>
          </a:p>
          <a:p>
            <a:endParaRPr lang="en-US" sz="1100" dirty="0">
              <a:solidFill>
                <a:schemeClr val="bg1"/>
              </a:solidFill>
            </a:endParaRPr>
          </a:p>
        </p:txBody>
      </p:sp>
    </p:spTree>
    <p:extLst>
      <p:ext uri="{BB962C8B-B14F-4D97-AF65-F5344CB8AC3E}">
        <p14:creationId xmlns:p14="http://schemas.microsoft.com/office/powerpoint/2010/main" val="1595776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 y="12700"/>
            <a:ext cx="12090400" cy="6819900"/>
          </a:xfrm>
          <a:prstGeom prst="rect">
            <a:avLst/>
          </a:prstGeom>
        </p:spPr>
      </p:pic>
      <p:sp>
        <p:nvSpPr>
          <p:cNvPr id="3" name="TextBox 2"/>
          <p:cNvSpPr txBox="1"/>
          <p:nvPr/>
        </p:nvSpPr>
        <p:spPr>
          <a:xfrm>
            <a:off x="0" y="6555601"/>
            <a:ext cx="5985164" cy="276999"/>
          </a:xfrm>
          <a:prstGeom prst="rect">
            <a:avLst/>
          </a:prstGeom>
          <a:noFill/>
        </p:spPr>
        <p:txBody>
          <a:bodyPr wrap="square" rtlCol="0">
            <a:spAutoFit/>
          </a:bodyPr>
          <a:lstStyle/>
          <a:p>
            <a:r>
              <a:rPr lang="en-US" sz="1200" dirty="0"/>
              <a:t>*Policy Map, Created Dec 3, 2017</a:t>
            </a:r>
          </a:p>
        </p:txBody>
      </p:sp>
      <p:sp>
        <p:nvSpPr>
          <p:cNvPr id="4" name="5-Point Star 3">
            <a:extLst>
              <a:ext uri="{FF2B5EF4-FFF2-40B4-BE49-F238E27FC236}">
                <a16:creationId xmlns:a16="http://schemas.microsoft.com/office/drawing/2014/main" xmlns="" id="{0BA4DF87-1135-0342-A2D2-FF84080BCAE5}"/>
              </a:ext>
            </a:extLst>
          </p:cNvPr>
          <p:cNvSpPr/>
          <p:nvPr/>
        </p:nvSpPr>
        <p:spPr>
          <a:xfrm>
            <a:off x="7432429" y="2883878"/>
            <a:ext cx="257908" cy="25790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2658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8631" y="1785938"/>
            <a:ext cx="3498979" cy="3020429"/>
          </a:xfrm>
        </p:spPr>
        <p:txBody>
          <a:bodyPr>
            <a:normAutofit fontScale="90000"/>
          </a:bodyPr>
          <a:lstStyle/>
          <a:p>
            <a:r>
              <a:rPr lang="en-US" dirty="0"/>
              <a:t/>
            </a:r>
            <a:br>
              <a:rPr lang="en-US" dirty="0"/>
            </a:br>
            <a:r>
              <a:rPr lang="en-US" dirty="0"/>
              <a:t>Background:</a:t>
            </a:r>
            <a:br>
              <a:rPr lang="en-US" dirty="0"/>
            </a:br>
            <a:r>
              <a:rPr lang="en-US" dirty="0"/>
              <a:t>Historical Segregation in STL</a:t>
            </a:r>
          </a:p>
        </p:txBody>
      </p:sp>
      <p:sp>
        <p:nvSpPr>
          <p:cNvPr id="3" name="Content Placeholder 2"/>
          <p:cNvSpPr>
            <a:spLocks noGrp="1"/>
          </p:cNvSpPr>
          <p:nvPr>
            <p:ph idx="1"/>
          </p:nvPr>
        </p:nvSpPr>
        <p:spPr>
          <a:xfrm>
            <a:off x="5118447" y="342900"/>
            <a:ext cx="6281873" cy="5708908"/>
          </a:xfrm>
        </p:spPr>
        <p:txBody>
          <a:bodyPr>
            <a:normAutofit/>
          </a:bodyPr>
          <a:lstStyle/>
          <a:p>
            <a:r>
              <a:rPr lang="en-US" b="1" dirty="0"/>
              <a:t>At the time of the </a:t>
            </a:r>
            <a:r>
              <a:rPr lang="en-US" b="1" i="1" dirty="0"/>
              <a:t>Brown v. Board </a:t>
            </a:r>
            <a:r>
              <a:rPr lang="en-US" b="1" dirty="0"/>
              <a:t>decision, the St. Louis Board of Education was overlooking the second-largest segregated school district in the nation.</a:t>
            </a:r>
            <a:r>
              <a:rPr lang="en-US" dirty="0"/>
              <a:t> </a:t>
            </a:r>
          </a:p>
          <a:p>
            <a:r>
              <a:rPr lang="en-US" dirty="0"/>
              <a:t>The Hickey Plan (1954)</a:t>
            </a:r>
          </a:p>
          <a:p>
            <a:r>
              <a:rPr lang="en-US" i="1" dirty="0"/>
              <a:t>Liddell v. Board of Education (</a:t>
            </a:r>
            <a:r>
              <a:rPr lang="en-US" dirty="0"/>
              <a:t>1972) </a:t>
            </a:r>
            <a:r>
              <a:rPr lang="en-US" dirty="0">
                <a:sym typeface="Wingdings" pitchFamily="2" charset="2"/>
              </a:rPr>
              <a:t> VICC</a:t>
            </a:r>
            <a:endParaRPr lang="en-US" dirty="0"/>
          </a:p>
          <a:p>
            <a:r>
              <a:rPr lang="en-US" b="1" dirty="0"/>
              <a:t>Up until 1972, no comprehensive progress had been made towards integrating the SLPS district.</a:t>
            </a:r>
          </a:p>
        </p:txBody>
      </p:sp>
    </p:spTree>
    <p:extLst>
      <p:ext uri="{BB962C8B-B14F-4D97-AF65-F5344CB8AC3E}">
        <p14:creationId xmlns:p14="http://schemas.microsoft.com/office/powerpoint/2010/main" val="984008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Establishing VICC</a:t>
            </a:r>
          </a:p>
        </p:txBody>
      </p:sp>
      <p:sp>
        <p:nvSpPr>
          <p:cNvPr id="3" name="Content Placeholder 2"/>
          <p:cNvSpPr>
            <a:spLocks noGrp="1"/>
          </p:cNvSpPr>
          <p:nvPr>
            <p:ph idx="1"/>
          </p:nvPr>
        </p:nvSpPr>
        <p:spPr>
          <a:xfrm>
            <a:off x="5207418" y="953589"/>
            <a:ext cx="6281873" cy="5576224"/>
          </a:xfrm>
        </p:spPr>
        <p:txBody>
          <a:bodyPr>
            <a:normAutofit/>
          </a:bodyPr>
          <a:lstStyle/>
          <a:p>
            <a:r>
              <a:rPr lang="en-US" dirty="0"/>
              <a:t>At it’s creation, VICC was the </a:t>
            </a:r>
            <a:r>
              <a:rPr lang="en-US" b="1" dirty="0"/>
              <a:t>largest and most comprehensive desegregation plan in a Metropolitan area across the nation.</a:t>
            </a:r>
            <a:endParaRPr lang="en-US" dirty="0"/>
          </a:p>
          <a:p>
            <a:r>
              <a:rPr lang="en-US" dirty="0"/>
              <a:t>Voluntary Interdistrict Coordinating Council (VICC)</a:t>
            </a:r>
          </a:p>
          <a:p>
            <a:pPr lvl="1"/>
            <a:r>
              <a:rPr lang="en-US" dirty="0"/>
              <a:t>Established magnet schools within St. Louis City to encourage integration and draw white County students into SLPS.</a:t>
            </a:r>
          </a:p>
          <a:p>
            <a:pPr lvl="1"/>
            <a:r>
              <a:rPr lang="en-US" dirty="0"/>
              <a:t>Established the voluntary </a:t>
            </a:r>
            <a:r>
              <a:rPr lang="en-US" dirty="0" err="1"/>
              <a:t>interdistrict</a:t>
            </a:r>
            <a:r>
              <a:rPr lang="en-US" dirty="0"/>
              <a:t> transfer program to facilitate city students to enroll in county schools and county students within city magnet schools</a:t>
            </a:r>
          </a:p>
          <a:p>
            <a:r>
              <a:rPr lang="en-US" dirty="0"/>
              <a:t>Participating districts:  Affton, Bayless, Brentwood, Clayton, Hancock Place, Kirkwood, Mehlville, Parkway, Rockwood, Valley Park, Webster Groves</a:t>
            </a:r>
          </a:p>
          <a:p>
            <a:endParaRPr lang="en-US" dirty="0"/>
          </a:p>
          <a:p>
            <a:endParaRPr lang="en-US" dirty="0"/>
          </a:p>
        </p:txBody>
      </p:sp>
    </p:spTree>
    <p:extLst>
      <p:ext uri="{BB962C8B-B14F-4D97-AF65-F5344CB8AC3E}">
        <p14:creationId xmlns:p14="http://schemas.microsoft.com/office/powerpoint/2010/main" val="3702285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Strengths of VICC</a:t>
            </a:r>
          </a:p>
        </p:txBody>
      </p:sp>
      <p:sp>
        <p:nvSpPr>
          <p:cNvPr id="6" name="Content Placeholder 5"/>
          <p:cNvSpPr>
            <a:spLocks noGrp="1"/>
          </p:cNvSpPr>
          <p:nvPr>
            <p:ph sz="half" idx="2"/>
          </p:nvPr>
        </p:nvSpPr>
        <p:spPr>
          <a:xfrm>
            <a:off x="5419035" y="451724"/>
            <a:ext cx="6264350" cy="2835893"/>
          </a:xfrm>
        </p:spPr>
        <p:txBody>
          <a:bodyPr>
            <a:noAutofit/>
          </a:bodyPr>
          <a:lstStyle/>
          <a:p>
            <a:pPr>
              <a:lnSpc>
                <a:spcPct val="100000"/>
              </a:lnSpc>
            </a:pPr>
            <a:r>
              <a:rPr lang="en-US" sz="1600" dirty="0"/>
              <a:t>VICC </a:t>
            </a:r>
            <a:r>
              <a:rPr lang="en-US" sz="1600" b="1" dirty="0"/>
              <a:t>was successful in increasing minority enrollment in suburban schools and increasing desegregation across districts</a:t>
            </a:r>
            <a:r>
              <a:rPr lang="en-US" sz="1600" dirty="0"/>
              <a:t>. </a:t>
            </a:r>
          </a:p>
          <a:p>
            <a:pPr>
              <a:lnSpc>
                <a:spcPct val="100000"/>
              </a:lnSpc>
            </a:pPr>
            <a:r>
              <a:rPr lang="en-US" sz="1600" dirty="0"/>
              <a:t>In the 1983-1984 school year, </a:t>
            </a:r>
          </a:p>
          <a:p>
            <a:pPr lvl="1">
              <a:lnSpc>
                <a:spcPct val="100000"/>
              </a:lnSpc>
            </a:pPr>
            <a:r>
              <a:rPr lang="en-US" dirty="0"/>
              <a:t>Six participating suburban schools had student bodies composed of below 5% non-white students, and four schools had minority enrollments below 9% percent.</a:t>
            </a:r>
          </a:p>
          <a:p>
            <a:pPr lvl="1">
              <a:lnSpc>
                <a:spcPct val="100000"/>
              </a:lnSpc>
            </a:pPr>
            <a:r>
              <a:rPr lang="en-US" dirty="0"/>
              <a:t>However</a:t>
            </a:r>
            <a:r>
              <a:rPr lang="en-US" b="1" dirty="0"/>
              <a:t>, in the 1998-1999 school year, no participating suburban district had a minority enrollment less than 13%, and nine districts had boosted their non-white population to above 21%.</a:t>
            </a:r>
            <a:endParaRPr lang="en-US" dirty="0"/>
          </a:p>
          <a:p>
            <a:pPr>
              <a:lnSpc>
                <a:spcPct val="100000"/>
              </a:lnSpc>
            </a:pPr>
            <a:r>
              <a:rPr lang="en-US" sz="1600" dirty="0"/>
              <a:t>Furthermore, five years after the program started, </a:t>
            </a:r>
            <a:r>
              <a:rPr lang="en-US" sz="1600" b="1" dirty="0"/>
              <a:t>84% of teachers in participating transfer districts reported that transfer students had made significant academic progress at the transfer-district. </a:t>
            </a:r>
          </a:p>
          <a:p>
            <a:pPr>
              <a:lnSpc>
                <a:spcPct val="100000"/>
              </a:lnSpc>
            </a:pPr>
            <a:r>
              <a:rPr lang="en-US" sz="1600" dirty="0"/>
              <a:t>Additionally,</a:t>
            </a:r>
            <a:r>
              <a:rPr lang="en-US" sz="1600" b="1" dirty="0"/>
              <a:t> the graduation rate of transfer students increased by two to three times at transfer districts, </a:t>
            </a:r>
            <a:r>
              <a:rPr lang="en-US" sz="1600" dirty="0"/>
              <a:t>compared to graduation rates at city schools (even compared to city schools with high graduation rates).</a:t>
            </a:r>
          </a:p>
          <a:p>
            <a:pPr>
              <a:lnSpc>
                <a:spcPct val="100000"/>
              </a:lnSpc>
            </a:pPr>
            <a:endParaRPr lang="en-US" sz="1600" dirty="0"/>
          </a:p>
        </p:txBody>
      </p:sp>
    </p:spTree>
    <p:extLst>
      <p:ext uri="{BB962C8B-B14F-4D97-AF65-F5344CB8AC3E}">
        <p14:creationId xmlns:p14="http://schemas.microsoft.com/office/powerpoint/2010/main" val="3890884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14E067-71D7-9949-8726-C5732E17F30D}"/>
              </a:ext>
            </a:extLst>
          </p:cNvPr>
          <p:cNvSpPr>
            <a:spLocks noGrp="1"/>
          </p:cNvSpPr>
          <p:nvPr>
            <p:ph type="title"/>
          </p:nvPr>
        </p:nvSpPr>
        <p:spPr/>
        <p:txBody>
          <a:bodyPr/>
          <a:lstStyle/>
          <a:p>
            <a:r>
              <a:rPr lang="en-US" dirty="0"/>
              <a:t>Support of VICC</a:t>
            </a:r>
          </a:p>
        </p:txBody>
      </p:sp>
      <p:sp>
        <p:nvSpPr>
          <p:cNvPr id="4" name="Content Placeholder 2">
            <a:extLst>
              <a:ext uri="{FF2B5EF4-FFF2-40B4-BE49-F238E27FC236}">
                <a16:creationId xmlns:a16="http://schemas.microsoft.com/office/drawing/2014/main" xmlns="" id="{003FA61A-6552-1D45-907C-68DC6F2115DE}"/>
              </a:ext>
            </a:extLst>
          </p:cNvPr>
          <p:cNvSpPr txBox="1">
            <a:spLocks noGrp="1"/>
          </p:cNvSpPr>
          <p:nvPr>
            <p:ph idx="1"/>
          </p:nvPr>
        </p:nvSpPr>
        <p:spPr>
          <a:xfrm>
            <a:off x="5118447" y="803186"/>
            <a:ext cx="6281873" cy="3635464"/>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US" dirty="0"/>
              <a:t>1988 polls by </a:t>
            </a:r>
            <a:r>
              <a:rPr lang="en-US" i="1" dirty="0"/>
              <a:t>St. Louis Post Dispatch</a:t>
            </a:r>
            <a:r>
              <a:rPr lang="en-US" dirty="0"/>
              <a:t>:</a:t>
            </a:r>
          </a:p>
          <a:p>
            <a:pPr lvl="1"/>
            <a:r>
              <a:rPr lang="en-US" dirty="0"/>
              <a:t>More resistance among white parents than their white children/students </a:t>
            </a:r>
          </a:p>
          <a:p>
            <a:pPr lvl="2"/>
            <a:r>
              <a:rPr lang="en-US" dirty="0"/>
              <a:t>Slim majority of white suburban parents supported VICC (54%) </a:t>
            </a:r>
          </a:p>
          <a:p>
            <a:pPr lvl="2"/>
            <a:r>
              <a:rPr lang="en-US" dirty="0"/>
              <a:t>71% of white students agreed that “it is a good idea to try to mix black city kids with white county kids.”</a:t>
            </a:r>
          </a:p>
          <a:p>
            <a:pPr lvl="1"/>
            <a:r>
              <a:rPr lang="en-US" dirty="0"/>
              <a:t>“Overwhelming support” among participating African American students and parents</a:t>
            </a:r>
          </a:p>
        </p:txBody>
      </p:sp>
      <p:sp>
        <p:nvSpPr>
          <p:cNvPr id="5" name="Content Placeholder 2">
            <a:extLst>
              <a:ext uri="{FF2B5EF4-FFF2-40B4-BE49-F238E27FC236}">
                <a16:creationId xmlns:a16="http://schemas.microsoft.com/office/drawing/2014/main" xmlns="" id="{81EB4AA8-B7C8-BF47-973A-508112E4F0BA}"/>
              </a:ext>
            </a:extLst>
          </p:cNvPr>
          <p:cNvSpPr txBox="1">
            <a:spLocks/>
          </p:cNvSpPr>
          <p:nvPr/>
        </p:nvSpPr>
        <p:spPr>
          <a:xfrm>
            <a:off x="4663455" y="3222536"/>
            <a:ext cx="6281873" cy="3635464"/>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lvl="1"/>
            <a:r>
              <a:rPr lang="en-US" dirty="0"/>
              <a:t>The </a:t>
            </a:r>
            <a:r>
              <a:rPr lang="en-US" b="1" dirty="0"/>
              <a:t>1999 Settlement Agreement ended court supervision of VICC programing.</a:t>
            </a:r>
          </a:p>
          <a:p>
            <a:pPr lvl="2"/>
            <a:r>
              <a:rPr lang="en-US" b="1" dirty="0"/>
              <a:t>Initiated in a 25% phase out for the </a:t>
            </a:r>
            <a:r>
              <a:rPr lang="en-US" b="1" dirty="0" err="1"/>
              <a:t>interdistrict</a:t>
            </a:r>
            <a:r>
              <a:rPr lang="en-US" b="1" dirty="0"/>
              <a:t> transfer program</a:t>
            </a:r>
            <a:r>
              <a:rPr lang="en-US" dirty="0"/>
              <a:t>, </a:t>
            </a:r>
            <a:r>
              <a:rPr lang="en-US" b="1" dirty="0"/>
              <a:t>which</a:t>
            </a:r>
            <a:r>
              <a:rPr lang="en-US" dirty="0"/>
              <a:t> </a:t>
            </a:r>
            <a:r>
              <a:rPr lang="en-US" b="1" dirty="0"/>
              <a:t>began a subsequent decline in the amount of students able to enroll in the transfer program.</a:t>
            </a:r>
          </a:p>
        </p:txBody>
      </p:sp>
    </p:spTree>
    <p:extLst>
      <p:ext uri="{BB962C8B-B14F-4D97-AF65-F5344CB8AC3E}">
        <p14:creationId xmlns:p14="http://schemas.microsoft.com/office/powerpoint/2010/main" val="482514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National Post-Desegregation Paradigm</a:t>
            </a:r>
          </a:p>
        </p:txBody>
      </p:sp>
      <p:sp>
        <p:nvSpPr>
          <p:cNvPr id="3" name="Content Placeholder 2"/>
          <p:cNvSpPr>
            <a:spLocks noGrp="1"/>
          </p:cNvSpPr>
          <p:nvPr>
            <p:ph idx="1"/>
          </p:nvPr>
        </p:nvSpPr>
        <p:spPr/>
        <p:txBody>
          <a:bodyPr>
            <a:normAutofit/>
          </a:bodyPr>
          <a:lstStyle/>
          <a:p>
            <a:r>
              <a:rPr lang="en-US" dirty="0"/>
              <a:t>1980s: United States begins to </a:t>
            </a:r>
            <a:r>
              <a:rPr lang="en-US" b="1" dirty="0"/>
              <a:t>shift away from formal desegregation policy</a:t>
            </a:r>
            <a:r>
              <a:rPr lang="en-US" dirty="0"/>
              <a:t> and, instead, move towards promoting increased competition between public schools and the proliferation of school choice. </a:t>
            </a:r>
          </a:p>
          <a:p>
            <a:pPr lvl="1"/>
            <a:r>
              <a:rPr lang="en-US" b="1" dirty="0">
                <a:sym typeface="Wingdings" pitchFamily="2" charset="2"/>
              </a:rPr>
              <a:t> FUNDING</a:t>
            </a:r>
            <a:endParaRPr lang="en-US" b="1" dirty="0"/>
          </a:p>
          <a:p>
            <a:r>
              <a:rPr lang="en-US" b="1" dirty="0"/>
              <a:t>In between 1954, when </a:t>
            </a:r>
            <a:r>
              <a:rPr lang="en-US" b="1" i="1" dirty="0"/>
              <a:t>Brown v. Board</a:t>
            </a:r>
            <a:r>
              <a:rPr lang="en-US" b="1" dirty="0"/>
              <a:t> mandated school desegregation, and the late 1980s, schools across the nation, specifically those in the South, were the most integrated they had ever been. </a:t>
            </a:r>
          </a:p>
          <a:p>
            <a:r>
              <a:rPr lang="en-US" dirty="0">
                <a:solidFill>
                  <a:schemeClr val="accent1"/>
                </a:solidFill>
              </a:rPr>
              <a:t>Federally and state mandated desegregation policy is the </a:t>
            </a:r>
            <a:r>
              <a:rPr lang="en-US" b="1" dirty="0">
                <a:solidFill>
                  <a:schemeClr val="accent1"/>
                </a:solidFill>
              </a:rPr>
              <a:t>only reliable method </a:t>
            </a:r>
            <a:r>
              <a:rPr lang="en-US" dirty="0">
                <a:solidFill>
                  <a:schemeClr val="accent1"/>
                </a:solidFill>
              </a:rPr>
              <a:t>to get suburban, majority white, and affluent districts to pay attention to creating a diverse racial composition in schools.</a:t>
            </a:r>
          </a:p>
        </p:txBody>
      </p:sp>
      <p:sp>
        <p:nvSpPr>
          <p:cNvPr id="4" name="Title 1"/>
          <p:cNvSpPr txBox="1">
            <a:spLocks/>
          </p:cNvSpPr>
          <p:nvPr/>
        </p:nvSpPr>
        <p:spPr>
          <a:xfrm>
            <a:off x="888631" y="1504146"/>
            <a:ext cx="3498979" cy="909703"/>
          </a:xfrm>
          <a:prstGeom prst="rect">
            <a:avLst/>
          </a:prstGeom>
        </p:spPr>
        <p:txBody>
          <a:bodyPr vert="horz" lIns="228600" tIns="228600" rIns="228600" bIns="228600" rtlCol="0" anchor="ctr">
            <a:norm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r>
              <a:rPr lang="en-US" sz="2400" dirty="0"/>
              <a:t>Zooming Out:</a:t>
            </a:r>
          </a:p>
        </p:txBody>
      </p:sp>
    </p:spTree>
    <p:extLst>
      <p:ext uri="{BB962C8B-B14F-4D97-AF65-F5344CB8AC3E}">
        <p14:creationId xmlns:p14="http://schemas.microsoft.com/office/powerpoint/2010/main" val="3170247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4215" y="2775604"/>
            <a:ext cx="5490224" cy="1689390"/>
          </a:xfrm>
        </p:spPr>
        <p:txBody>
          <a:bodyPr>
            <a:normAutofit fontScale="90000"/>
          </a:bodyPr>
          <a:lstStyle/>
          <a:p>
            <a:r>
              <a:rPr lang="en-US" dirty="0"/>
              <a:t>Contemporary Implications of Between-District</a:t>
            </a:r>
            <a:br>
              <a:rPr lang="en-US" dirty="0"/>
            </a:br>
            <a:r>
              <a:rPr lang="en-US" dirty="0"/>
              <a:t>Segregation</a:t>
            </a:r>
          </a:p>
        </p:txBody>
      </p:sp>
      <p:sp>
        <p:nvSpPr>
          <p:cNvPr id="3" name="Text Placeholder 2"/>
          <p:cNvSpPr>
            <a:spLocks noGrp="1"/>
          </p:cNvSpPr>
          <p:nvPr>
            <p:ph type="body" idx="1"/>
          </p:nvPr>
        </p:nvSpPr>
        <p:spPr>
          <a:xfrm>
            <a:off x="3344215" y="4513634"/>
            <a:ext cx="5490223" cy="716986"/>
          </a:xfrm>
        </p:spPr>
        <p:txBody>
          <a:bodyPr/>
          <a:lstStyle/>
          <a:p>
            <a:r>
              <a:rPr lang="en-US" dirty="0"/>
              <a:t>Nationally and in St. Louis</a:t>
            </a:r>
          </a:p>
        </p:txBody>
      </p:sp>
      <p:sp>
        <p:nvSpPr>
          <p:cNvPr id="4" name="TextBox 3"/>
          <p:cNvSpPr txBox="1"/>
          <p:nvPr/>
        </p:nvSpPr>
        <p:spPr>
          <a:xfrm>
            <a:off x="386344" y="6583328"/>
            <a:ext cx="11831782" cy="261610"/>
          </a:xfrm>
          <a:prstGeom prst="rect">
            <a:avLst/>
          </a:prstGeom>
          <a:noFill/>
        </p:spPr>
        <p:txBody>
          <a:bodyPr wrap="square" rtlCol="0">
            <a:spAutoFit/>
          </a:bodyPr>
          <a:lstStyle/>
          <a:p>
            <a:pPr algn="r"/>
            <a:r>
              <a:rPr lang="en-US" sz="1100" dirty="0"/>
              <a:t>*All Maps taken from Policy Map, created on Dec 3, 2017 </a:t>
            </a:r>
            <a:r>
              <a:rPr lang="mr-IN" sz="1100" dirty="0"/>
              <a:t>–</a:t>
            </a:r>
            <a:r>
              <a:rPr lang="en-US" sz="1100" dirty="0"/>
              <a:t> Data is from US News and World Reports, 2015</a:t>
            </a:r>
          </a:p>
        </p:txBody>
      </p:sp>
    </p:spTree>
    <p:extLst>
      <p:ext uri="{BB962C8B-B14F-4D97-AF65-F5344CB8AC3E}">
        <p14:creationId xmlns:p14="http://schemas.microsoft.com/office/powerpoint/2010/main" val="2679840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05818" cy="6858000"/>
          </a:xfrm>
          <a:prstGeom prst="rect">
            <a:avLst/>
          </a:prstGeom>
        </p:spPr>
      </p:pic>
      <p:sp>
        <p:nvSpPr>
          <p:cNvPr id="4" name="Donut 3"/>
          <p:cNvSpPr/>
          <p:nvPr/>
        </p:nvSpPr>
        <p:spPr>
          <a:xfrm>
            <a:off x="7627718" y="3429000"/>
            <a:ext cx="274320" cy="27432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7026476" y="302382"/>
            <a:ext cx="5157318" cy="7109639"/>
          </a:xfrm>
          <a:prstGeom prst="rect">
            <a:avLst/>
          </a:prstGeom>
          <a:noFill/>
        </p:spPr>
        <p:txBody>
          <a:bodyPr wrap="square" rtlCol="0">
            <a:spAutoFit/>
          </a:bodyPr>
          <a:lstStyle/>
          <a:p>
            <a:pPr algn="r"/>
            <a:r>
              <a:rPr lang="en-US" sz="1200" dirty="0">
                <a:solidFill>
                  <a:schemeClr val="accent1"/>
                </a:solidFill>
              </a:rPr>
              <a:t>Confluence Preparatory Academy: 99% Minority Enrollment</a:t>
            </a:r>
          </a:p>
          <a:p>
            <a:pPr algn="r"/>
            <a:r>
              <a:rPr lang="en-US" sz="1200" dirty="0">
                <a:solidFill>
                  <a:schemeClr val="accent1"/>
                </a:solidFill>
              </a:rPr>
              <a:t>The College Preparatory High: 100% Minority Enrollment</a:t>
            </a:r>
          </a:p>
          <a:p>
            <a:pPr algn="r"/>
            <a:r>
              <a:rPr lang="en-US" sz="1200" dirty="0">
                <a:solidFill>
                  <a:schemeClr val="accent1"/>
                </a:solidFill>
              </a:rPr>
              <a:t>Lift For Life Academy High School: 92% Minority Enrollment</a:t>
            </a:r>
          </a:p>
          <a:p>
            <a:pPr algn="r"/>
            <a:r>
              <a:rPr lang="en-US" sz="1200" dirty="0">
                <a:solidFill>
                  <a:schemeClr val="accent1"/>
                </a:solidFill>
              </a:rPr>
              <a:t>Carnahan School Of The Future: 94% Minority Enrollment</a:t>
            </a:r>
          </a:p>
          <a:p>
            <a:pPr algn="r"/>
            <a:r>
              <a:rPr lang="en-US" sz="1200" dirty="0">
                <a:solidFill>
                  <a:schemeClr val="accent1"/>
                </a:solidFill>
              </a:rPr>
              <a:t>Roosevelt High: 87% Minority Enrollment</a:t>
            </a:r>
          </a:p>
          <a:p>
            <a:pPr algn="r"/>
            <a:r>
              <a:rPr lang="en-US" sz="1200" dirty="0">
                <a:solidFill>
                  <a:schemeClr val="accent1"/>
                </a:solidFill>
              </a:rPr>
              <a:t>Beaumont </a:t>
            </a:r>
            <a:r>
              <a:rPr lang="en-US" sz="1200" dirty="0" err="1">
                <a:solidFill>
                  <a:schemeClr val="accent1"/>
                </a:solidFill>
              </a:rPr>
              <a:t>Cte</a:t>
            </a:r>
            <a:r>
              <a:rPr lang="en-US" sz="1200" dirty="0">
                <a:solidFill>
                  <a:schemeClr val="accent1"/>
                </a:solidFill>
              </a:rPr>
              <a:t> (Closed in 2014): 93% Minority Enrollment</a:t>
            </a:r>
          </a:p>
          <a:p>
            <a:pPr algn="r"/>
            <a:r>
              <a:rPr lang="en-US" sz="1200" dirty="0">
                <a:solidFill>
                  <a:schemeClr val="accent1"/>
                </a:solidFill>
              </a:rPr>
              <a:t>Sumner High School: 99% Minority Enrollment</a:t>
            </a:r>
          </a:p>
          <a:p>
            <a:pPr algn="r"/>
            <a:r>
              <a:rPr lang="en-US" sz="1200" dirty="0" err="1">
                <a:solidFill>
                  <a:schemeClr val="accent1"/>
                </a:solidFill>
              </a:rPr>
              <a:t>Soldan</a:t>
            </a:r>
            <a:r>
              <a:rPr lang="en-US" sz="1200" dirty="0">
                <a:solidFill>
                  <a:schemeClr val="accent1"/>
                </a:solidFill>
              </a:rPr>
              <a:t> International Studies High School: 96% Minority Enrollment</a:t>
            </a:r>
          </a:p>
          <a:p>
            <a:pPr algn="r"/>
            <a:r>
              <a:rPr lang="en-US" sz="1200" dirty="0">
                <a:solidFill>
                  <a:schemeClr val="accent1"/>
                </a:solidFill>
              </a:rPr>
              <a:t>Central Visual Performance Arts High School: 87% Minority Enrollment</a:t>
            </a:r>
          </a:p>
          <a:p>
            <a:pPr algn="r"/>
            <a:r>
              <a:rPr lang="en-US" sz="1200" dirty="0">
                <a:solidFill>
                  <a:schemeClr val="accent1"/>
                </a:solidFill>
              </a:rPr>
              <a:t>Vashon High School: 100% Minority Enrollment</a:t>
            </a:r>
          </a:p>
          <a:p>
            <a:pPr algn="r"/>
            <a:r>
              <a:rPr lang="en-US" sz="1200" dirty="0">
                <a:solidFill>
                  <a:schemeClr val="accent1"/>
                </a:solidFill>
              </a:rPr>
              <a:t>Grand Center Arts Academy High School: 71% Minority Enrollment</a:t>
            </a:r>
          </a:p>
          <a:p>
            <a:pPr algn="r"/>
            <a:r>
              <a:rPr lang="en-US" sz="1200" dirty="0">
                <a:solidFill>
                  <a:schemeClr val="accent1"/>
                </a:solidFill>
              </a:rPr>
              <a:t>Metro Academic and Classical High School: 59% Minority Enrollment</a:t>
            </a:r>
          </a:p>
          <a:p>
            <a:pPr algn="r"/>
            <a:r>
              <a:rPr lang="en-US" sz="1200" dirty="0">
                <a:solidFill>
                  <a:schemeClr val="accent1"/>
                </a:solidFill>
              </a:rPr>
              <a:t>Cleveland </a:t>
            </a:r>
            <a:r>
              <a:rPr lang="en-US" sz="1200" dirty="0" err="1">
                <a:solidFill>
                  <a:schemeClr val="accent1"/>
                </a:solidFill>
              </a:rPr>
              <a:t>NjROTC</a:t>
            </a:r>
            <a:r>
              <a:rPr lang="en-US" sz="1200" dirty="0">
                <a:solidFill>
                  <a:schemeClr val="accent1"/>
                </a:solidFill>
              </a:rPr>
              <a:t> Academy: 85% Minority Enrollment</a:t>
            </a:r>
          </a:p>
          <a:p>
            <a:pPr algn="r"/>
            <a:r>
              <a:rPr lang="en-US" sz="1200" dirty="0">
                <a:solidFill>
                  <a:schemeClr val="accent1"/>
                </a:solidFill>
              </a:rPr>
              <a:t>Transportation and Law: 99% Minority Enrollment</a:t>
            </a:r>
          </a:p>
          <a:p>
            <a:pPr algn="r"/>
            <a:r>
              <a:rPr lang="en-US" sz="1200" dirty="0">
                <a:solidFill>
                  <a:schemeClr val="accent1"/>
                </a:solidFill>
              </a:rPr>
              <a:t>Jennings High School: 100% Minority Enrollment</a:t>
            </a:r>
          </a:p>
          <a:p>
            <a:pPr algn="r"/>
            <a:r>
              <a:rPr lang="en-US" sz="1200" dirty="0">
                <a:solidFill>
                  <a:schemeClr val="accent1"/>
                </a:solidFill>
              </a:rPr>
              <a:t>Riverview Gardens Senior High: 99% Minority Enrollment</a:t>
            </a:r>
          </a:p>
          <a:p>
            <a:pPr algn="r"/>
            <a:r>
              <a:rPr lang="en-US" sz="1200" dirty="0">
                <a:solidFill>
                  <a:schemeClr val="accent1"/>
                </a:solidFill>
              </a:rPr>
              <a:t>Hazelwood Central High: 92% Minority Enrollment</a:t>
            </a:r>
          </a:p>
          <a:p>
            <a:pPr algn="r"/>
            <a:r>
              <a:rPr lang="en-US" sz="1200" dirty="0" err="1">
                <a:solidFill>
                  <a:schemeClr val="accent1"/>
                </a:solidFill>
              </a:rPr>
              <a:t>McCluer</a:t>
            </a:r>
            <a:r>
              <a:rPr lang="en-US" sz="1200" dirty="0">
                <a:solidFill>
                  <a:schemeClr val="accent1"/>
                </a:solidFill>
              </a:rPr>
              <a:t> North High: 81% Minority Enrollment </a:t>
            </a:r>
          </a:p>
          <a:p>
            <a:pPr algn="r"/>
            <a:r>
              <a:rPr lang="en-US" sz="1200" dirty="0">
                <a:solidFill>
                  <a:schemeClr val="accent1"/>
                </a:solidFill>
              </a:rPr>
              <a:t>Northview (Special School District): 76% Minority Enrollment</a:t>
            </a:r>
          </a:p>
          <a:p>
            <a:pPr algn="r"/>
            <a:r>
              <a:rPr lang="en-US" sz="1200" dirty="0" err="1">
                <a:solidFill>
                  <a:schemeClr val="accent1"/>
                </a:solidFill>
              </a:rPr>
              <a:t>McCluer</a:t>
            </a:r>
            <a:r>
              <a:rPr lang="en-US" sz="1200" dirty="0">
                <a:solidFill>
                  <a:schemeClr val="accent1"/>
                </a:solidFill>
              </a:rPr>
              <a:t> High: 92% Minority Enrollment</a:t>
            </a:r>
          </a:p>
          <a:p>
            <a:pPr algn="r"/>
            <a:r>
              <a:rPr lang="en-US" sz="1200" dirty="0" err="1">
                <a:solidFill>
                  <a:schemeClr val="accent1"/>
                </a:solidFill>
              </a:rPr>
              <a:t>McCluer</a:t>
            </a:r>
            <a:r>
              <a:rPr lang="en-US" sz="1200" dirty="0">
                <a:solidFill>
                  <a:schemeClr val="accent1"/>
                </a:solidFill>
              </a:rPr>
              <a:t> South-</a:t>
            </a:r>
            <a:r>
              <a:rPr lang="en-US" sz="1200" dirty="0" err="1">
                <a:solidFill>
                  <a:schemeClr val="accent1"/>
                </a:solidFill>
              </a:rPr>
              <a:t>Berkely</a:t>
            </a:r>
            <a:r>
              <a:rPr lang="en-US" sz="1200" dirty="0">
                <a:solidFill>
                  <a:schemeClr val="accent1"/>
                </a:solidFill>
              </a:rPr>
              <a:t> High: 97% Minority Enrollment</a:t>
            </a:r>
          </a:p>
          <a:p>
            <a:pPr algn="r"/>
            <a:r>
              <a:rPr lang="en-US" sz="1200" dirty="0" err="1">
                <a:solidFill>
                  <a:schemeClr val="accent1"/>
                </a:solidFill>
              </a:rPr>
              <a:t>Ritenour</a:t>
            </a:r>
            <a:r>
              <a:rPr lang="en-US" sz="1200" dirty="0">
                <a:solidFill>
                  <a:schemeClr val="accent1"/>
                </a:solidFill>
              </a:rPr>
              <a:t> High School: 62% Minority Enrollment</a:t>
            </a:r>
          </a:p>
          <a:p>
            <a:pPr algn="r"/>
            <a:r>
              <a:rPr lang="en-US" sz="1200" dirty="0">
                <a:solidFill>
                  <a:schemeClr val="accent1"/>
                </a:solidFill>
              </a:rPr>
              <a:t>Normandy High School: 98% Minority Enrollment</a:t>
            </a:r>
          </a:p>
          <a:p>
            <a:pPr algn="r"/>
            <a:r>
              <a:rPr lang="en-US" sz="1200" dirty="0">
                <a:solidFill>
                  <a:schemeClr val="accent1"/>
                </a:solidFill>
              </a:rPr>
              <a:t>Hazelwood West High: 54% Minority Enrollment</a:t>
            </a:r>
          </a:p>
          <a:p>
            <a:pPr algn="r"/>
            <a:r>
              <a:rPr lang="en-US" sz="1200" dirty="0">
                <a:solidFill>
                  <a:schemeClr val="accent1"/>
                </a:solidFill>
              </a:rPr>
              <a:t>University City High: 92% Minority Enrollment</a:t>
            </a:r>
          </a:p>
          <a:p>
            <a:pPr algn="r"/>
            <a:r>
              <a:rPr lang="en-US" sz="1200" dirty="0">
                <a:solidFill>
                  <a:schemeClr val="accent1"/>
                </a:solidFill>
              </a:rPr>
              <a:t>Hazelwood East High: 98% Minority Enrollment</a:t>
            </a:r>
          </a:p>
          <a:p>
            <a:pPr algn="r"/>
            <a:endParaRPr lang="en-US" sz="1200" dirty="0">
              <a:solidFill>
                <a:schemeClr val="accent1"/>
              </a:solidFill>
            </a:endParaRPr>
          </a:p>
          <a:p>
            <a:pPr algn="r"/>
            <a:r>
              <a:rPr lang="en-US" sz="1200" dirty="0">
                <a:solidFill>
                  <a:schemeClr val="accent1"/>
                </a:solidFill>
              </a:rPr>
              <a:t> </a:t>
            </a:r>
          </a:p>
          <a:p>
            <a:pPr algn="r"/>
            <a:endParaRPr lang="en-US" sz="1200" dirty="0">
              <a:solidFill>
                <a:schemeClr val="accent1"/>
              </a:solidFill>
            </a:endParaRPr>
          </a:p>
          <a:p>
            <a:pPr algn="r"/>
            <a:endParaRPr lang="en-US" sz="1200" dirty="0">
              <a:solidFill>
                <a:schemeClr val="accent1"/>
              </a:solidFill>
            </a:endParaRPr>
          </a:p>
          <a:p>
            <a:pPr algn="r"/>
            <a:endParaRPr lang="en-US" sz="1200" dirty="0">
              <a:solidFill>
                <a:schemeClr val="accent1"/>
              </a:solidFill>
            </a:endParaRPr>
          </a:p>
          <a:p>
            <a:pPr algn="r"/>
            <a:endParaRPr lang="en-US" sz="1200" dirty="0">
              <a:solidFill>
                <a:schemeClr val="accent1"/>
              </a:solidFill>
            </a:endParaRPr>
          </a:p>
          <a:p>
            <a:pPr algn="r"/>
            <a:endParaRPr lang="en-US" sz="1200" dirty="0">
              <a:solidFill>
                <a:schemeClr val="accent1"/>
              </a:solidFill>
            </a:endParaRPr>
          </a:p>
          <a:p>
            <a:pPr algn="r"/>
            <a:endParaRPr lang="en-US" sz="1200" dirty="0">
              <a:solidFill>
                <a:schemeClr val="accent1"/>
              </a:solidFill>
            </a:endParaRPr>
          </a:p>
          <a:p>
            <a:pPr algn="r"/>
            <a:r>
              <a:rPr lang="en-US" sz="1200" dirty="0">
                <a:solidFill>
                  <a:schemeClr val="accent1"/>
                </a:solidFill>
              </a:rPr>
              <a:t> </a:t>
            </a:r>
          </a:p>
          <a:p>
            <a:pPr algn="r"/>
            <a:r>
              <a:rPr lang="en-US" sz="1200" dirty="0">
                <a:solidFill>
                  <a:schemeClr val="accent1"/>
                </a:solidFill>
              </a:rPr>
              <a:t>  </a:t>
            </a:r>
          </a:p>
          <a:p>
            <a:pPr algn="r"/>
            <a:r>
              <a:rPr lang="en-US" sz="1200" dirty="0">
                <a:solidFill>
                  <a:schemeClr val="accent1"/>
                </a:solidFill>
              </a:rPr>
              <a:t> </a:t>
            </a:r>
          </a:p>
          <a:p>
            <a:pPr algn="r"/>
            <a:endParaRPr lang="en-US" sz="1200" dirty="0">
              <a:solidFill>
                <a:schemeClr val="accent1"/>
              </a:solidFill>
            </a:endParaRPr>
          </a:p>
        </p:txBody>
      </p:sp>
      <p:sp>
        <p:nvSpPr>
          <p:cNvPr id="6" name="Donut 5"/>
          <p:cNvSpPr/>
          <p:nvPr/>
        </p:nvSpPr>
        <p:spPr>
          <a:xfrm>
            <a:off x="7683853" y="3577735"/>
            <a:ext cx="274320" cy="27432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7627718" y="3701005"/>
            <a:ext cx="274320" cy="27432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7409533" y="3961435"/>
            <a:ext cx="274320" cy="27432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Donut 8"/>
          <p:cNvSpPr/>
          <p:nvPr/>
        </p:nvSpPr>
        <p:spPr>
          <a:xfrm>
            <a:off x="7325331" y="3756897"/>
            <a:ext cx="274320" cy="27432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Donut 9"/>
          <p:cNvSpPr/>
          <p:nvPr/>
        </p:nvSpPr>
        <p:spPr>
          <a:xfrm>
            <a:off x="7446162" y="3086267"/>
            <a:ext cx="274320" cy="27432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Donut 10"/>
          <p:cNvSpPr/>
          <p:nvPr/>
        </p:nvSpPr>
        <p:spPr>
          <a:xfrm>
            <a:off x="7325331" y="3139182"/>
            <a:ext cx="274320" cy="27432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Donut 11"/>
          <p:cNvSpPr/>
          <p:nvPr/>
        </p:nvSpPr>
        <p:spPr>
          <a:xfrm>
            <a:off x="7034682" y="3176598"/>
            <a:ext cx="274320" cy="27432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a:off x="7056452" y="3704553"/>
            <a:ext cx="274320" cy="27432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Donut 13"/>
          <p:cNvSpPr/>
          <p:nvPr/>
        </p:nvSpPr>
        <p:spPr>
          <a:xfrm>
            <a:off x="7416121" y="3297795"/>
            <a:ext cx="274320" cy="27432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Donut 14"/>
          <p:cNvSpPr/>
          <p:nvPr/>
        </p:nvSpPr>
        <p:spPr>
          <a:xfrm>
            <a:off x="7370726" y="3350710"/>
            <a:ext cx="274320" cy="27432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Donut 15"/>
          <p:cNvSpPr/>
          <p:nvPr/>
        </p:nvSpPr>
        <p:spPr>
          <a:xfrm>
            <a:off x="7286524" y="3315819"/>
            <a:ext cx="274320" cy="27432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Donut 16"/>
          <p:cNvSpPr/>
          <p:nvPr/>
        </p:nvSpPr>
        <p:spPr>
          <a:xfrm>
            <a:off x="7055464" y="3527211"/>
            <a:ext cx="274320" cy="27432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Donut 17"/>
          <p:cNvSpPr/>
          <p:nvPr/>
        </p:nvSpPr>
        <p:spPr>
          <a:xfrm>
            <a:off x="7182853" y="2687070"/>
            <a:ext cx="274320" cy="27432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Donut 18"/>
          <p:cNvSpPr/>
          <p:nvPr/>
        </p:nvSpPr>
        <p:spPr>
          <a:xfrm>
            <a:off x="7181250" y="2387080"/>
            <a:ext cx="274320" cy="27432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Donut 19"/>
          <p:cNvSpPr/>
          <p:nvPr/>
        </p:nvSpPr>
        <p:spPr>
          <a:xfrm>
            <a:off x="7527959" y="2108516"/>
            <a:ext cx="274320" cy="27432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 name="Donut 20"/>
          <p:cNvSpPr/>
          <p:nvPr/>
        </p:nvSpPr>
        <p:spPr>
          <a:xfrm>
            <a:off x="6671026" y="1279139"/>
            <a:ext cx="274320" cy="27432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Donut 21"/>
          <p:cNvSpPr/>
          <p:nvPr/>
        </p:nvSpPr>
        <p:spPr>
          <a:xfrm>
            <a:off x="6760363" y="1719086"/>
            <a:ext cx="274320" cy="27432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Donut 22"/>
          <p:cNvSpPr/>
          <p:nvPr/>
        </p:nvSpPr>
        <p:spPr>
          <a:xfrm>
            <a:off x="6811814" y="1805517"/>
            <a:ext cx="274320" cy="27432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Donut 23"/>
          <p:cNvSpPr/>
          <p:nvPr/>
        </p:nvSpPr>
        <p:spPr>
          <a:xfrm>
            <a:off x="6700705" y="1927154"/>
            <a:ext cx="274320" cy="27432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 name="Donut 24"/>
          <p:cNvSpPr/>
          <p:nvPr/>
        </p:nvSpPr>
        <p:spPr>
          <a:xfrm>
            <a:off x="6769770" y="2330937"/>
            <a:ext cx="274320" cy="27432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Donut 25"/>
          <p:cNvSpPr/>
          <p:nvPr/>
        </p:nvSpPr>
        <p:spPr>
          <a:xfrm>
            <a:off x="6315562" y="2601359"/>
            <a:ext cx="274320" cy="274320"/>
          </a:xfrm>
          <a:prstGeom prst="donu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27" name="Donut 26"/>
          <p:cNvSpPr/>
          <p:nvPr/>
        </p:nvSpPr>
        <p:spPr>
          <a:xfrm>
            <a:off x="6816294" y="2867604"/>
            <a:ext cx="274320" cy="27432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Donut 27"/>
          <p:cNvSpPr/>
          <p:nvPr/>
        </p:nvSpPr>
        <p:spPr>
          <a:xfrm>
            <a:off x="6126483" y="1789994"/>
            <a:ext cx="274320" cy="274320"/>
          </a:xfrm>
          <a:prstGeom prst="donu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29" name="Donut 28"/>
          <p:cNvSpPr/>
          <p:nvPr/>
        </p:nvSpPr>
        <p:spPr>
          <a:xfrm>
            <a:off x="6552029" y="3074416"/>
            <a:ext cx="274320" cy="27432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Donut 29"/>
          <p:cNvSpPr/>
          <p:nvPr/>
        </p:nvSpPr>
        <p:spPr>
          <a:xfrm>
            <a:off x="7340321" y="1880565"/>
            <a:ext cx="274320" cy="27432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5-Point Star 2">
            <a:extLst>
              <a:ext uri="{FF2B5EF4-FFF2-40B4-BE49-F238E27FC236}">
                <a16:creationId xmlns:a16="http://schemas.microsoft.com/office/drawing/2014/main" xmlns="" id="{623B3BC0-3256-5E4B-B854-E84E8F86D32C}"/>
              </a:ext>
            </a:extLst>
          </p:cNvPr>
          <p:cNvSpPr/>
          <p:nvPr/>
        </p:nvSpPr>
        <p:spPr>
          <a:xfrm>
            <a:off x="-253051" y="6590211"/>
            <a:ext cx="522514" cy="53557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xmlns="" id="{41DB4193-ED11-4F4A-AC57-537678AAD0C5}"/>
              </a:ext>
            </a:extLst>
          </p:cNvPr>
          <p:cNvSpPr txBox="1"/>
          <p:nvPr/>
        </p:nvSpPr>
        <p:spPr>
          <a:xfrm>
            <a:off x="269463" y="3450918"/>
            <a:ext cx="2753914" cy="1477328"/>
          </a:xfrm>
          <a:prstGeom prst="rect">
            <a:avLst/>
          </a:prstGeom>
          <a:noFill/>
        </p:spPr>
        <p:txBody>
          <a:bodyPr wrap="square" rtlCol="0">
            <a:spAutoFit/>
          </a:bodyPr>
          <a:lstStyle/>
          <a:p>
            <a:r>
              <a:rPr lang="en-US" dirty="0">
                <a:solidFill>
                  <a:schemeClr val="bg1"/>
                </a:solidFill>
                <a:highlight>
                  <a:srgbClr val="FF0000"/>
                </a:highlight>
              </a:rPr>
              <a:t>Several schools in St. Louis that serve a student body comprised of majority minority students.</a:t>
            </a:r>
          </a:p>
        </p:txBody>
      </p:sp>
    </p:spTree>
    <p:extLst>
      <p:ext uri="{BB962C8B-B14F-4D97-AF65-F5344CB8AC3E}">
        <p14:creationId xmlns:p14="http://schemas.microsoft.com/office/powerpoint/2010/main" val="1126702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In 1954:</a:t>
            </a:r>
            <a:br>
              <a:rPr lang="en-US" sz="2400" dirty="0"/>
            </a:br>
            <a:r>
              <a:rPr lang="en-US" sz="2400" dirty="0"/>
              <a:t>7 all-white high schools</a:t>
            </a:r>
            <a:br>
              <a:rPr lang="en-US" sz="2400" dirty="0"/>
            </a:br>
            <a:r>
              <a:rPr lang="en-US" sz="2400" dirty="0"/>
              <a:t>2 all-black high schools</a:t>
            </a:r>
          </a:p>
        </p:txBody>
      </p:sp>
      <p:sp>
        <p:nvSpPr>
          <p:cNvPr id="3" name="Content Placeholder 2"/>
          <p:cNvSpPr>
            <a:spLocks noGrp="1"/>
          </p:cNvSpPr>
          <p:nvPr>
            <p:ph idx="1"/>
          </p:nvPr>
        </p:nvSpPr>
        <p:spPr/>
        <p:txBody>
          <a:bodyPr>
            <a:normAutofit lnSpcReduction="10000"/>
          </a:bodyPr>
          <a:lstStyle/>
          <a:p>
            <a:r>
              <a:rPr lang="en-US" b="1" dirty="0"/>
              <a:t>16 public high schools that have a minority composition at or above 90%</a:t>
            </a:r>
          </a:p>
          <a:p>
            <a:r>
              <a:rPr lang="en-US" dirty="0"/>
              <a:t>St. Louis -- Index of Dissimilarity* </a:t>
            </a:r>
          </a:p>
          <a:p>
            <a:pPr lvl="1"/>
            <a:endParaRPr lang="en-US" dirty="0"/>
          </a:p>
          <a:p>
            <a:pPr lvl="1"/>
            <a:r>
              <a:rPr lang="en-US" dirty="0"/>
              <a:t>1968</a:t>
            </a:r>
            <a:r>
              <a:rPr lang="mr-IN" dirty="0"/>
              <a:t>–</a:t>
            </a:r>
            <a:r>
              <a:rPr lang="en-US" dirty="0"/>
              <a:t> 89.1</a:t>
            </a:r>
          </a:p>
          <a:p>
            <a:pPr lvl="1"/>
            <a:r>
              <a:rPr lang="en-US" dirty="0"/>
              <a:t>1990 </a:t>
            </a:r>
            <a:r>
              <a:rPr lang="mr-IN" dirty="0"/>
              <a:t>–</a:t>
            </a:r>
            <a:r>
              <a:rPr lang="en-US" dirty="0"/>
              <a:t> 62.6</a:t>
            </a:r>
          </a:p>
          <a:p>
            <a:pPr lvl="1"/>
            <a:r>
              <a:rPr lang="en-US" dirty="0"/>
              <a:t>2000 </a:t>
            </a:r>
            <a:r>
              <a:rPr lang="mr-IN" dirty="0"/>
              <a:t>–</a:t>
            </a:r>
            <a:r>
              <a:rPr lang="en-US" dirty="0"/>
              <a:t> 51.1 </a:t>
            </a:r>
          </a:p>
          <a:p>
            <a:pPr lvl="1"/>
            <a:r>
              <a:rPr lang="en-US" dirty="0"/>
              <a:t>2010 – 57.9</a:t>
            </a:r>
          </a:p>
          <a:p>
            <a:pPr lvl="1"/>
            <a:r>
              <a:rPr lang="en-US" dirty="0"/>
              <a:t>2017 – 57.7</a:t>
            </a:r>
          </a:p>
          <a:p>
            <a:pPr lvl="1"/>
            <a:endParaRPr lang="en-US" dirty="0"/>
          </a:p>
          <a:p>
            <a:pPr marL="457200" lvl="1" indent="0">
              <a:buNone/>
            </a:pPr>
            <a:endParaRPr lang="en-US" dirty="0"/>
          </a:p>
          <a:p>
            <a:r>
              <a:rPr lang="en-US" b="1" dirty="0"/>
              <a:t>In recent years, “between-district” segregation has resulted in school districts that are either predominately white or non-white, with little to no diversity within the district.</a:t>
            </a:r>
            <a:endParaRPr lang="en-US" dirty="0"/>
          </a:p>
        </p:txBody>
      </p:sp>
      <p:sp>
        <p:nvSpPr>
          <p:cNvPr id="4" name="Text Placeholder 3"/>
          <p:cNvSpPr>
            <a:spLocks noGrp="1"/>
          </p:cNvSpPr>
          <p:nvPr>
            <p:ph type="body" sz="half" idx="2"/>
          </p:nvPr>
        </p:nvSpPr>
        <p:spPr/>
        <p:txBody>
          <a:bodyPr>
            <a:normAutofit/>
          </a:bodyPr>
          <a:lstStyle/>
          <a:p>
            <a:r>
              <a:rPr lang="en-US" sz="4800" dirty="0"/>
              <a:t>In 2015:</a:t>
            </a:r>
          </a:p>
          <a:p>
            <a:endParaRPr lang="en-US" sz="4800" dirty="0"/>
          </a:p>
        </p:txBody>
      </p:sp>
      <p:sp>
        <p:nvSpPr>
          <p:cNvPr id="5" name="TextBox 4">
            <a:extLst>
              <a:ext uri="{FF2B5EF4-FFF2-40B4-BE49-F238E27FC236}">
                <a16:creationId xmlns:a16="http://schemas.microsoft.com/office/drawing/2014/main" xmlns="" id="{2B22BB8A-D2AE-B944-9E55-B2E3A300F5F5}"/>
              </a:ext>
            </a:extLst>
          </p:cNvPr>
          <p:cNvSpPr txBox="1"/>
          <p:nvPr/>
        </p:nvSpPr>
        <p:spPr>
          <a:xfrm>
            <a:off x="173831" y="6266121"/>
            <a:ext cx="11844337" cy="461665"/>
          </a:xfrm>
          <a:prstGeom prst="rect">
            <a:avLst/>
          </a:prstGeom>
          <a:noFill/>
        </p:spPr>
        <p:txBody>
          <a:bodyPr wrap="square" rtlCol="0">
            <a:spAutoFit/>
          </a:bodyPr>
          <a:lstStyle/>
          <a:p>
            <a:r>
              <a:rPr lang="en-US" sz="1200" dirty="0"/>
              <a:t>*Index of Dissimilarity: a measure of the </a:t>
            </a:r>
            <a:r>
              <a:rPr lang="en-US" sz="1200" u="sng" dirty="0"/>
              <a:t>evenness </a:t>
            </a:r>
            <a:r>
              <a:rPr lang="en-US" sz="1200" dirty="0"/>
              <a:t>with which two groups are distributed across a geographic space. A measure of 100 would mean complete segregation, 0 would mean there is complete evenness in racial distribution. </a:t>
            </a:r>
          </a:p>
        </p:txBody>
      </p:sp>
      <p:graphicFrame>
        <p:nvGraphicFramePr>
          <p:cNvPr id="6" name="Chart 5">
            <a:extLst>
              <a:ext uri="{FF2B5EF4-FFF2-40B4-BE49-F238E27FC236}">
                <a16:creationId xmlns:a16="http://schemas.microsoft.com/office/drawing/2014/main" xmlns="" id="{A096FA20-A6E4-A14F-AC9C-A57DA4AA7AE4}"/>
              </a:ext>
            </a:extLst>
          </p:cNvPr>
          <p:cNvGraphicFramePr>
            <a:graphicFrameLocks/>
          </p:cNvGraphicFramePr>
          <p:nvPr>
            <p:extLst/>
          </p:nvPr>
        </p:nvGraphicFramePr>
        <p:xfrm>
          <a:off x="7406640" y="2072408"/>
          <a:ext cx="4161258" cy="24233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61532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xmlns="" id="{6559AE0B-466F-C641-AD4A-756504F8BB82}"/>
              </a:ext>
            </a:extLst>
          </p:cNvPr>
          <p:cNvSpPr/>
          <p:nvPr/>
        </p:nvSpPr>
        <p:spPr>
          <a:xfrm>
            <a:off x="10635078" y="1845310"/>
            <a:ext cx="1379030" cy="1218211"/>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xmlns="" id="{DD6B52F8-277D-EA4F-8299-D6E3C528453C}"/>
              </a:ext>
            </a:extLst>
          </p:cNvPr>
          <p:cNvSpPr/>
          <p:nvPr/>
        </p:nvSpPr>
        <p:spPr>
          <a:xfrm>
            <a:off x="9983026" y="5092329"/>
            <a:ext cx="1992382" cy="117711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074DD8CB-E090-3640-9534-4DD5A4DD8D16}"/>
              </a:ext>
            </a:extLst>
          </p:cNvPr>
          <p:cNvSpPr/>
          <p:nvPr/>
        </p:nvSpPr>
        <p:spPr>
          <a:xfrm>
            <a:off x="7675149" y="1085111"/>
            <a:ext cx="3081130" cy="105350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57DFDC2D-E1E7-EC49-BAA5-0C171D0F2804}"/>
              </a:ext>
            </a:extLst>
          </p:cNvPr>
          <p:cNvSpPr/>
          <p:nvPr/>
        </p:nvSpPr>
        <p:spPr>
          <a:xfrm>
            <a:off x="5805811" y="4131311"/>
            <a:ext cx="1704758" cy="147731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xmlns="" id="{EC9FF303-4D66-454C-B15B-3657FBAE6177}"/>
              </a:ext>
            </a:extLst>
          </p:cNvPr>
          <p:cNvSpPr/>
          <p:nvPr/>
        </p:nvSpPr>
        <p:spPr>
          <a:xfrm>
            <a:off x="129247" y="2111663"/>
            <a:ext cx="1587985" cy="118645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FC222D9A-01FD-1D49-A0D8-80218F2AF1E3}"/>
              </a:ext>
            </a:extLst>
          </p:cNvPr>
          <p:cNvSpPr/>
          <p:nvPr/>
        </p:nvSpPr>
        <p:spPr>
          <a:xfrm>
            <a:off x="2482222" y="1469823"/>
            <a:ext cx="4694358" cy="113208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cxnSp>
        <p:nvCxnSpPr>
          <p:cNvPr id="32" name="Straight Connector 31"/>
          <p:cNvCxnSpPr>
            <a:cxnSpLocks/>
            <a:stCxn id="33" idx="2"/>
          </p:cNvCxnSpPr>
          <p:nvPr/>
        </p:nvCxnSpPr>
        <p:spPr>
          <a:xfrm flipH="1">
            <a:off x="7864887" y="2078158"/>
            <a:ext cx="1350828" cy="15064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a:xfrm flipV="1">
            <a:off x="3513110" y="2609036"/>
            <a:ext cx="496611" cy="775209"/>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58417" y="143335"/>
            <a:ext cx="11589026" cy="646331"/>
          </a:xfrm>
          <a:prstGeom prst="rect">
            <a:avLst/>
          </a:prstGeom>
          <a:noFill/>
        </p:spPr>
        <p:txBody>
          <a:bodyPr wrap="square" rtlCol="0">
            <a:spAutoFit/>
          </a:bodyPr>
          <a:lstStyle/>
          <a:p>
            <a:pPr algn="ctr"/>
            <a:r>
              <a:rPr lang="en-US" sz="3600" dirty="0">
                <a:latin typeface="+mj-lt"/>
              </a:rPr>
              <a:t>Timeline of Important Events in Missouri*</a:t>
            </a:r>
          </a:p>
        </p:txBody>
      </p:sp>
      <p:cxnSp>
        <p:nvCxnSpPr>
          <p:cNvPr id="6" name="Straight Connector 5"/>
          <p:cNvCxnSpPr/>
          <p:nvPr/>
        </p:nvCxnSpPr>
        <p:spPr>
          <a:xfrm>
            <a:off x="258417" y="3518452"/>
            <a:ext cx="115890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11293028" y="3040753"/>
            <a:ext cx="0" cy="4550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13267" y="3281525"/>
            <a:ext cx="0" cy="23854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992678" y="1926997"/>
            <a:ext cx="854765" cy="369332"/>
          </a:xfrm>
          <a:prstGeom prst="rect">
            <a:avLst/>
          </a:prstGeom>
          <a:noFill/>
        </p:spPr>
        <p:txBody>
          <a:bodyPr wrap="square" rtlCol="0">
            <a:spAutoFit/>
          </a:bodyPr>
          <a:lstStyle/>
          <a:p>
            <a:r>
              <a:rPr lang="en-US" dirty="0">
                <a:solidFill>
                  <a:schemeClr val="bg1"/>
                </a:solidFill>
              </a:rPr>
              <a:t>2016</a:t>
            </a:r>
          </a:p>
        </p:txBody>
      </p:sp>
      <p:sp>
        <p:nvSpPr>
          <p:cNvPr id="18" name="TextBox 17"/>
          <p:cNvSpPr txBox="1"/>
          <p:nvPr/>
        </p:nvSpPr>
        <p:spPr>
          <a:xfrm>
            <a:off x="103847" y="2111663"/>
            <a:ext cx="1587985" cy="1107996"/>
          </a:xfrm>
          <a:prstGeom prst="rect">
            <a:avLst/>
          </a:prstGeom>
          <a:noFill/>
        </p:spPr>
        <p:txBody>
          <a:bodyPr wrap="square" rtlCol="0">
            <a:spAutoFit/>
          </a:bodyPr>
          <a:lstStyle/>
          <a:p>
            <a:pPr algn="ctr"/>
            <a:r>
              <a:rPr lang="en-US" dirty="0">
                <a:solidFill>
                  <a:schemeClr val="bg1"/>
                </a:solidFill>
              </a:rPr>
              <a:t>1954:</a:t>
            </a:r>
          </a:p>
          <a:p>
            <a:pPr algn="ctr"/>
            <a:r>
              <a:rPr lang="en-US" sz="1200" i="1" dirty="0">
                <a:solidFill>
                  <a:schemeClr val="bg1"/>
                </a:solidFill>
              </a:rPr>
              <a:t>Brown v. Board of Education </a:t>
            </a:r>
            <a:r>
              <a:rPr lang="en-US" sz="1200" dirty="0">
                <a:solidFill>
                  <a:schemeClr val="bg1"/>
                </a:solidFill>
              </a:rPr>
              <a:t>ends de jure school segregation</a:t>
            </a:r>
            <a:endParaRPr lang="en-US" sz="1200" i="1" dirty="0">
              <a:solidFill>
                <a:schemeClr val="bg1"/>
              </a:solidFill>
            </a:endParaRPr>
          </a:p>
        </p:txBody>
      </p:sp>
      <p:cxnSp>
        <p:nvCxnSpPr>
          <p:cNvPr id="23" name="Straight Connector 22"/>
          <p:cNvCxnSpPr>
            <a:cxnSpLocks/>
          </p:cNvCxnSpPr>
          <p:nvPr/>
        </p:nvCxnSpPr>
        <p:spPr>
          <a:xfrm>
            <a:off x="6635924" y="3534965"/>
            <a:ext cx="0" cy="579835"/>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761279" y="4176092"/>
            <a:ext cx="1749290" cy="1292662"/>
          </a:xfrm>
          <a:prstGeom prst="rect">
            <a:avLst/>
          </a:prstGeom>
          <a:noFill/>
        </p:spPr>
        <p:txBody>
          <a:bodyPr wrap="square" rtlCol="0">
            <a:spAutoFit/>
          </a:bodyPr>
          <a:lstStyle/>
          <a:p>
            <a:pPr algn="ctr"/>
            <a:r>
              <a:rPr lang="en-US" dirty="0">
                <a:solidFill>
                  <a:schemeClr val="bg1"/>
                </a:solidFill>
              </a:rPr>
              <a:t>1972:</a:t>
            </a:r>
          </a:p>
          <a:p>
            <a:pPr algn="ctr"/>
            <a:r>
              <a:rPr lang="en-US" sz="1200" i="1" dirty="0">
                <a:solidFill>
                  <a:schemeClr val="bg1"/>
                </a:solidFill>
              </a:rPr>
              <a:t>Liddell v. Board of Education of St. Louis </a:t>
            </a:r>
            <a:r>
              <a:rPr lang="en-US" sz="1200" dirty="0">
                <a:solidFill>
                  <a:schemeClr val="bg1"/>
                </a:solidFill>
              </a:rPr>
              <a:t>is filed, the first step towards the creation of VICC</a:t>
            </a:r>
            <a:endParaRPr lang="en-US" sz="1200" i="1" dirty="0">
              <a:solidFill>
                <a:schemeClr val="bg1"/>
              </a:solidFill>
            </a:endParaRPr>
          </a:p>
        </p:txBody>
      </p:sp>
      <p:cxnSp>
        <p:nvCxnSpPr>
          <p:cNvPr id="25" name="Straight Connector 24"/>
          <p:cNvCxnSpPr/>
          <p:nvPr/>
        </p:nvCxnSpPr>
        <p:spPr>
          <a:xfrm>
            <a:off x="3018707" y="3519789"/>
            <a:ext cx="0" cy="496957"/>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691832" y="4023876"/>
            <a:ext cx="2653749" cy="1477328"/>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a:t>1955:</a:t>
            </a:r>
          </a:p>
          <a:p>
            <a:pPr algn="ctr"/>
            <a:r>
              <a:rPr lang="en-US" sz="1200" i="1" dirty="0"/>
              <a:t>Brown v. Board II </a:t>
            </a:r>
            <a:r>
              <a:rPr lang="en-US" sz="1200" dirty="0"/>
              <a:t>instructs states to dismantle segregated schools with “all deliberate speed,” but also gives states the power to delay desegregation if it is “necessary in the public interest.”</a:t>
            </a:r>
            <a:endParaRPr lang="en-US" sz="1200" i="1" dirty="0"/>
          </a:p>
        </p:txBody>
      </p:sp>
      <p:sp>
        <p:nvSpPr>
          <p:cNvPr id="27" name="Rectangle 26"/>
          <p:cNvSpPr/>
          <p:nvPr/>
        </p:nvSpPr>
        <p:spPr>
          <a:xfrm>
            <a:off x="422965" y="3388277"/>
            <a:ext cx="5939731" cy="27523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0" name="TextBox 29"/>
          <p:cNvSpPr txBox="1"/>
          <p:nvPr/>
        </p:nvSpPr>
        <p:spPr>
          <a:xfrm>
            <a:off x="2520381" y="1569966"/>
            <a:ext cx="4956622" cy="1107996"/>
          </a:xfrm>
          <a:prstGeom prst="rect">
            <a:avLst/>
          </a:prstGeom>
          <a:noFill/>
        </p:spPr>
        <p:txBody>
          <a:bodyPr wrap="square" rtlCol="0">
            <a:spAutoFit/>
          </a:bodyPr>
          <a:lstStyle/>
          <a:p>
            <a:pPr algn="ctr"/>
            <a:r>
              <a:rPr lang="en-US" dirty="0">
                <a:solidFill>
                  <a:schemeClr val="bg1"/>
                </a:solidFill>
              </a:rPr>
              <a:t>1950-1970:</a:t>
            </a:r>
          </a:p>
          <a:p>
            <a:pPr marL="171450" indent="-171450">
              <a:buFont typeface="Arial" charset="0"/>
              <a:buChar char="•"/>
            </a:pPr>
            <a:r>
              <a:rPr lang="en-US" sz="1200" dirty="0">
                <a:solidFill>
                  <a:schemeClr val="bg1"/>
                </a:solidFill>
              </a:rPr>
              <a:t>400,000 white residents leave St. Louis City for the Suburbs</a:t>
            </a:r>
          </a:p>
          <a:p>
            <a:pPr marL="171450" indent="-171450">
              <a:buFont typeface="Arial" charset="0"/>
              <a:buChar char="•"/>
            </a:pPr>
            <a:r>
              <a:rPr lang="en-US" sz="1200" dirty="0">
                <a:solidFill>
                  <a:schemeClr val="bg1"/>
                </a:solidFill>
              </a:rPr>
              <a:t>100,000 African American move into St. Louis City</a:t>
            </a:r>
          </a:p>
          <a:p>
            <a:pPr marL="171450" indent="-171450">
              <a:buFont typeface="Arial" charset="0"/>
              <a:buChar char="•"/>
            </a:pPr>
            <a:r>
              <a:rPr lang="en-US" sz="1200" dirty="0">
                <a:solidFill>
                  <a:schemeClr val="bg1"/>
                </a:solidFill>
              </a:rPr>
              <a:t>SLPS becomes overwhelmingly African American</a:t>
            </a:r>
          </a:p>
          <a:p>
            <a:pPr marL="171450" indent="-171450" algn="ctr">
              <a:buFont typeface="Arial" charset="0"/>
              <a:buChar char="•"/>
            </a:pPr>
            <a:endParaRPr lang="en-US" sz="1200" i="1" dirty="0">
              <a:solidFill>
                <a:schemeClr val="bg1"/>
              </a:solidFill>
            </a:endParaRPr>
          </a:p>
        </p:txBody>
      </p:sp>
      <p:sp>
        <p:nvSpPr>
          <p:cNvPr id="33" name="TextBox 32"/>
          <p:cNvSpPr txBox="1"/>
          <p:nvPr/>
        </p:nvSpPr>
        <p:spPr>
          <a:xfrm>
            <a:off x="7675149" y="1154828"/>
            <a:ext cx="3081131" cy="923330"/>
          </a:xfrm>
          <a:prstGeom prst="rect">
            <a:avLst/>
          </a:prstGeom>
          <a:noFill/>
        </p:spPr>
        <p:txBody>
          <a:bodyPr wrap="square" rtlCol="0">
            <a:spAutoFit/>
          </a:bodyPr>
          <a:lstStyle/>
          <a:p>
            <a:pPr algn="ctr"/>
            <a:r>
              <a:rPr lang="en-US" dirty="0">
                <a:solidFill>
                  <a:schemeClr val="bg1"/>
                </a:solidFill>
              </a:rPr>
              <a:t>1976:</a:t>
            </a:r>
          </a:p>
          <a:p>
            <a:pPr algn="ctr"/>
            <a:r>
              <a:rPr lang="en-US" sz="1200" dirty="0">
                <a:solidFill>
                  <a:schemeClr val="bg1"/>
                </a:solidFill>
              </a:rPr>
              <a:t>Missouri removes law </a:t>
            </a:r>
            <a:r>
              <a:rPr lang="en-US" sz="1200" b="1" dirty="0">
                <a:solidFill>
                  <a:schemeClr val="bg1"/>
                </a:solidFill>
              </a:rPr>
              <a:t>mandating</a:t>
            </a:r>
            <a:r>
              <a:rPr lang="en-US" sz="1200" dirty="0">
                <a:solidFill>
                  <a:schemeClr val="bg1"/>
                </a:solidFill>
              </a:rPr>
              <a:t> the separate education of black and white children from Constitution</a:t>
            </a:r>
          </a:p>
        </p:txBody>
      </p:sp>
      <p:cxnSp>
        <p:nvCxnSpPr>
          <p:cNvPr id="28" name="Straight Connector 27"/>
          <p:cNvCxnSpPr>
            <a:cxnSpLocks/>
            <a:endCxn id="46" idx="0"/>
          </p:cNvCxnSpPr>
          <p:nvPr/>
        </p:nvCxnSpPr>
        <p:spPr>
          <a:xfrm>
            <a:off x="9600187" y="3495764"/>
            <a:ext cx="1379030" cy="1596565"/>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9983026" y="5243062"/>
            <a:ext cx="1992382" cy="923330"/>
          </a:xfrm>
          <a:prstGeom prst="rect">
            <a:avLst/>
          </a:prstGeom>
          <a:noFill/>
        </p:spPr>
        <p:txBody>
          <a:bodyPr wrap="square" rtlCol="0">
            <a:spAutoFit/>
          </a:bodyPr>
          <a:lstStyle/>
          <a:p>
            <a:pPr algn="ctr"/>
            <a:r>
              <a:rPr lang="en-US" dirty="0">
                <a:solidFill>
                  <a:schemeClr val="bg1"/>
                </a:solidFill>
              </a:rPr>
              <a:t>1999:</a:t>
            </a:r>
          </a:p>
          <a:p>
            <a:pPr algn="ctr"/>
            <a:r>
              <a:rPr lang="en-US" sz="1200" dirty="0">
                <a:solidFill>
                  <a:schemeClr val="bg1"/>
                </a:solidFill>
              </a:rPr>
              <a:t>Settlement reached initiating phase out of VICC</a:t>
            </a:r>
            <a:endParaRPr lang="en-US" sz="1200" i="1" dirty="0">
              <a:solidFill>
                <a:schemeClr val="bg1"/>
              </a:solidFill>
            </a:endParaRPr>
          </a:p>
        </p:txBody>
      </p:sp>
      <p:sp>
        <p:nvSpPr>
          <p:cNvPr id="35" name="TextBox 34"/>
          <p:cNvSpPr txBox="1"/>
          <p:nvPr/>
        </p:nvSpPr>
        <p:spPr>
          <a:xfrm>
            <a:off x="10642654" y="2209837"/>
            <a:ext cx="1379030" cy="830997"/>
          </a:xfrm>
          <a:prstGeom prst="rect">
            <a:avLst/>
          </a:prstGeom>
          <a:noFill/>
        </p:spPr>
        <p:txBody>
          <a:bodyPr wrap="square" rtlCol="0">
            <a:spAutoFit/>
          </a:bodyPr>
          <a:lstStyle/>
          <a:p>
            <a:pPr algn="ctr"/>
            <a:r>
              <a:rPr lang="en-US" sz="1200" dirty="0">
                <a:solidFill>
                  <a:schemeClr val="bg1"/>
                </a:solidFill>
              </a:rPr>
              <a:t>VICC Board votes to extend VICC for the last time</a:t>
            </a:r>
            <a:endParaRPr lang="en-US" sz="1200" i="1" dirty="0">
              <a:solidFill>
                <a:schemeClr val="bg1"/>
              </a:solidFill>
            </a:endParaRPr>
          </a:p>
        </p:txBody>
      </p:sp>
      <p:sp>
        <p:nvSpPr>
          <p:cNvPr id="2" name="TextBox 1"/>
          <p:cNvSpPr txBox="1"/>
          <p:nvPr/>
        </p:nvSpPr>
        <p:spPr>
          <a:xfrm>
            <a:off x="-71326" y="6604216"/>
            <a:ext cx="3488016" cy="276999"/>
          </a:xfrm>
          <a:prstGeom prst="rect">
            <a:avLst/>
          </a:prstGeom>
          <a:noFill/>
        </p:spPr>
        <p:txBody>
          <a:bodyPr wrap="square" rtlCol="0">
            <a:spAutoFit/>
          </a:bodyPr>
          <a:lstStyle/>
          <a:p>
            <a:r>
              <a:rPr lang="en-US" sz="1200" dirty="0"/>
              <a:t>*Heaney and </a:t>
            </a:r>
            <a:r>
              <a:rPr lang="en-US" sz="1200" dirty="0" err="1"/>
              <a:t>Uchitelle</a:t>
            </a:r>
            <a:r>
              <a:rPr lang="en-US" sz="1200" dirty="0"/>
              <a:t>, 2004</a:t>
            </a:r>
          </a:p>
        </p:txBody>
      </p:sp>
      <p:sp>
        <p:nvSpPr>
          <p:cNvPr id="47" name="Oval 46">
            <a:extLst>
              <a:ext uri="{FF2B5EF4-FFF2-40B4-BE49-F238E27FC236}">
                <a16:creationId xmlns:a16="http://schemas.microsoft.com/office/drawing/2014/main" xmlns="" id="{1636A033-3300-8743-BE93-5013CD70BC44}"/>
              </a:ext>
            </a:extLst>
          </p:cNvPr>
          <p:cNvSpPr/>
          <p:nvPr/>
        </p:nvSpPr>
        <p:spPr>
          <a:xfrm>
            <a:off x="11775598" y="3439673"/>
            <a:ext cx="143691" cy="143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xmlns="" id="{6F261ACD-AFF7-BD49-9C93-D9079263CA95}"/>
              </a:ext>
            </a:extLst>
          </p:cNvPr>
          <p:cNvSpPr/>
          <p:nvPr/>
        </p:nvSpPr>
        <p:spPr>
          <a:xfrm>
            <a:off x="8670216" y="3452287"/>
            <a:ext cx="143691" cy="143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xmlns="" id="{0265142B-F7C4-8149-9CA7-AE7056DF12AC}"/>
              </a:ext>
            </a:extLst>
          </p:cNvPr>
          <p:cNvSpPr/>
          <p:nvPr/>
        </p:nvSpPr>
        <p:spPr>
          <a:xfrm>
            <a:off x="7775236" y="5425227"/>
            <a:ext cx="1992382" cy="117711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xmlns="" id="{D005758F-6C87-0E45-A56D-48A44DDF32E5}"/>
              </a:ext>
            </a:extLst>
          </p:cNvPr>
          <p:cNvSpPr txBox="1"/>
          <p:nvPr/>
        </p:nvSpPr>
        <p:spPr>
          <a:xfrm>
            <a:off x="7795051" y="5630875"/>
            <a:ext cx="1992382" cy="738664"/>
          </a:xfrm>
          <a:prstGeom prst="rect">
            <a:avLst/>
          </a:prstGeom>
          <a:noFill/>
        </p:spPr>
        <p:txBody>
          <a:bodyPr wrap="square" rtlCol="0">
            <a:spAutoFit/>
          </a:bodyPr>
          <a:lstStyle/>
          <a:p>
            <a:pPr algn="ctr"/>
            <a:r>
              <a:rPr lang="en-US" dirty="0">
                <a:solidFill>
                  <a:schemeClr val="bg1"/>
                </a:solidFill>
              </a:rPr>
              <a:t>1983-84:</a:t>
            </a:r>
          </a:p>
          <a:p>
            <a:pPr algn="ctr"/>
            <a:r>
              <a:rPr lang="en-US" sz="1200" dirty="0">
                <a:solidFill>
                  <a:schemeClr val="bg1"/>
                </a:solidFill>
              </a:rPr>
              <a:t>First school year  VICC </a:t>
            </a:r>
          </a:p>
          <a:p>
            <a:pPr algn="ctr"/>
            <a:r>
              <a:rPr lang="en-US" sz="1200" dirty="0">
                <a:solidFill>
                  <a:schemeClr val="bg1"/>
                </a:solidFill>
              </a:rPr>
              <a:t>is operational</a:t>
            </a:r>
            <a:endParaRPr lang="en-US" sz="1200" i="1" dirty="0">
              <a:solidFill>
                <a:schemeClr val="bg1"/>
              </a:solidFill>
            </a:endParaRPr>
          </a:p>
        </p:txBody>
      </p:sp>
      <p:cxnSp>
        <p:nvCxnSpPr>
          <p:cNvPr id="38" name="Straight Connector 37">
            <a:extLst>
              <a:ext uri="{FF2B5EF4-FFF2-40B4-BE49-F238E27FC236}">
                <a16:creationId xmlns:a16="http://schemas.microsoft.com/office/drawing/2014/main" xmlns="" id="{48AF94C2-80B5-C64E-993A-28B4BD94D485}"/>
              </a:ext>
            </a:extLst>
          </p:cNvPr>
          <p:cNvCxnSpPr>
            <a:cxnSpLocks/>
            <a:endCxn id="36" idx="0"/>
          </p:cNvCxnSpPr>
          <p:nvPr/>
        </p:nvCxnSpPr>
        <p:spPr>
          <a:xfrm>
            <a:off x="8742061" y="3552333"/>
            <a:ext cx="29366" cy="1872894"/>
          </a:xfrm>
          <a:prstGeom prst="line">
            <a:avLst/>
          </a:prstGeom>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xmlns="" id="{F223D29F-78B4-6349-A47E-4CF6C58F5E36}"/>
              </a:ext>
            </a:extLst>
          </p:cNvPr>
          <p:cNvSpPr/>
          <p:nvPr/>
        </p:nvSpPr>
        <p:spPr>
          <a:xfrm>
            <a:off x="181464" y="3451397"/>
            <a:ext cx="143691" cy="143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6643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Racialized Opportunity Gaps*</a:t>
            </a:r>
          </a:p>
        </p:txBody>
      </p:sp>
      <p:sp>
        <p:nvSpPr>
          <p:cNvPr id="3" name="Content Placeholder 2"/>
          <p:cNvSpPr>
            <a:spLocks noGrp="1"/>
          </p:cNvSpPr>
          <p:nvPr>
            <p:ph idx="1"/>
          </p:nvPr>
        </p:nvSpPr>
        <p:spPr/>
        <p:txBody>
          <a:bodyPr>
            <a:normAutofit/>
          </a:bodyPr>
          <a:lstStyle/>
          <a:p>
            <a:pPr lvl="0"/>
            <a:r>
              <a:rPr lang="en-US" dirty="0"/>
              <a:t>Schools that serve majority-minority communities versus those that serve majority white students have </a:t>
            </a:r>
            <a:r>
              <a:rPr lang="en-US" b="1" dirty="0"/>
              <a:t>stark disparities in curricular and extra-curricular resources</a:t>
            </a:r>
            <a:r>
              <a:rPr lang="en-US" dirty="0"/>
              <a:t>. Schools with majority white composition have:</a:t>
            </a:r>
          </a:p>
          <a:p>
            <a:pPr lvl="1"/>
            <a:r>
              <a:rPr lang="en-US" dirty="0"/>
              <a:t>lower student-to-teacher ratios</a:t>
            </a:r>
          </a:p>
          <a:p>
            <a:pPr lvl="1"/>
            <a:r>
              <a:rPr lang="en-US" dirty="0"/>
              <a:t>increased access to challenging curriculum</a:t>
            </a:r>
          </a:p>
          <a:p>
            <a:pPr lvl="1"/>
            <a:r>
              <a:rPr lang="en-US" dirty="0"/>
              <a:t>More access to extracurricular activities</a:t>
            </a:r>
          </a:p>
          <a:p>
            <a:pPr lvl="1"/>
            <a:r>
              <a:rPr lang="en-US" dirty="0"/>
              <a:t>lower teacher turnover rates </a:t>
            </a:r>
          </a:p>
          <a:p>
            <a:r>
              <a:rPr lang="en-US" dirty="0"/>
              <a:t>Schools that serve majority low-income and majority minority students serve large percentages of students with </a:t>
            </a:r>
            <a:r>
              <a:rPr lang="en-US" b="1" dirty="0"/>
              <a:t>persistent health and developmental problems</a:t>
            </a:r>
            <a:r>
              <a:rPr lang="en-US" dirty="0"/>
              <a:t>, and are often located in areas that are highly disruptive and have </a:t>
            </a:r>
            <a:r>
              <a:rPr lang="en-US" b="1" dirty="0"/>
              <a:t>low rates of residential stability.</a:t>
            </a:r>
            <a:endParaRPr lang="en-US" dirty="0"/>
          </a:p>
          <a:p>
            <a:endParaRPr lang="en-US" dirty="0"/>
          </a:p>
        </p:txBody>
      </p:sp>
      <p:sp>
        <p:nvSpPr>
          <p:cNvPr id="5" name="TextBox 4">
            <a:extLst>
              <a:ext uri="{FF2B5EF4-FFF2-40B4-BE49-F238E27FC236}">
                <a16:creationId xmlns:a16="http://schemas.microsoft.com/office/drawing/2014/main" xmlns="" id="{EE99F7F1-6140-4648-9D5B-0FEE9ADF1D34}"/>
              </a:ext>
            </a:extLst>
          </p:cNvPr>
          <p:cNvSpPr txBox="1"/>
          <p:nvPr/>
        </p:nvSpPr>
        <p:spPr>
          <a:xfrm>
            <a:off x="113348" y="6205740"/>
            <a:ext cx="12078652" cy="584775"/>
          </a:xfrm>
          <a:prstGeom prst="rect">
            <a:avLst/>
          </a:prstGeom>
          <a:noFill/>
        </p:spPr>
        <p:txBody>
          <a:bodyPr wrap="square" rtlCol="0">
            <a:spAutoFit/>
          </a:bodyPr>
          <a:lstStyle/>
          <a:p>
            <a:r>
              <a:rPr lang="en-US" sz="1600" dirty="0"/>
              <a:t>*Opportunity Gaps:  – the accumulated differences in access to key educational resources that support learning, both at home and at school, between schools and districts</a:t>
            </a:r>
          </a:p>
        </p:txBody>
      </p:sp>
    </p:spTree>
    <p:extLst>
      <p:ext uri="{BB962C8B-B14F-4D97-AF65-F5344CB8AC3E}">
        <p14:creationId xmlns:p14="http://schemas.microsoft.com/office/powerpoint/2010/main" val="2419518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FE0B5D2-5B7D-0F4B-BE6F-4CED46ED5671}"/>
              </a:ext>
            </a:extLst>
          </p:cNvPr>
          <p:cNvPicPr>
            <a:picLocks noChangeAspect="1"/>
          </p:cNvPicPr>
          <p:nvPr/>
        </p:nvPicPr>
        <p:blipFill>
          <a:blip r:embed="rId2"/>
          <a:stretch>
            <a:fillRect/>
          </a:stretch>
        </p:blipFill>
        <p:spPr>
          <a:xfrm>
            <a:off x="484188" y="1227653"/>
            <a:ext cx="7072604" cy="4402694"/>
          </a:xfrm>
          <a:prstGeom prst="rect">
            <a:avLst/>
          </a:prstGeom>
        </p:spPr>
      </p:pic>
      <p:sp>
        <p:nvSpPr>
          <p:cNvPr id="3" name="TextBox 2">
            <a:extLst>
              <a:ext uri="{FF2B5EF4-FFF2-40B4-BE49-F238E27FC236}">
                <a16:creationId xmlns:a16="http://schemas.microsoft.com/office/drawing/2014/main" xmlns="" id="{4381F1F2-3A11-6946-BDD6-A5E09BBFCC4C}"/>
              </a:ext>
            </a:extLst>
          </p:cNvPr>
          <p:cNvSpPr txBox="1"/>
          <p:nvPr/>
        </p:nvSpPr>
        <p:spPr>
          <a:xfrm>
            <a:off x="7918450" y="1753262"/>
            <a:ext cx="3885773" cy="3416320"/>
          </a:xfrm>
          <a:prstGeom prst="rect">
            <a:avLst/>
          </a:prstGeom>
          <a:noFill/>
        </p:spPr>
        <p:txBody>
          <a:bodyPr wrap="square" rtlCol="0">
            <a:spAutoFit/>
          </a:bodyPr>
          <a:lstStyle/>
          <a:p>
            <a:pPr marL="285750" indent="-285750">
              <a:buFont typeface="Arial" panose="020B0604020202020204" pitchFamily="34" charset="0"/>
              <a:buChar char="•"/>
            </a:pPr>
            <a:r>
              <a:rPr lang="en-US" dirty="0"/>
              <a:t>Lindbergh pulled out of VICC in 2016</a:t>
            </a:r>
          </a:p>
          <a:p>
            <a:pPr marL="742950" lvl="1" indent="-285750">
              <a:buFont typeface="Arial" panose="020B0604020202020204" pitchFamily="34" charset="0"/>
              <a:buChar char="•"/>
            </a:pPr>
            <a:r>
              <a:rPr lang="en-US" dirty="0"/>
              <a:t>1999: 20.56%</a:t>
            </a:r>
          </a:p>
          <a:p>
            <a:pPr marL="742950" lvl="1" indent="-285750">
              <a:buFont typeface="Arial" panose="020B0604020202020204" pitchFamily="34" charset="0"/>
              <a:buChar char="•"/>
            </a:pPr>
            <a:r>
              <a:rPr lang="en-US" dirty="0"/>
              <a:t>2017: Last VICC student graduates, black enrollment at 2.69%</a:t>
            </a:r>
          </a:p>
          <a:p>
            <a:pPr marL="285750" indent="-285750">
              <a:buFont typeface="Arial" panose="020B0604020202020204" pitchFamily="34" charset="0"/>
              <a:buChar char="•"/>
            </a:pPr>
            <a:r>
              <a:rPr lang="en-US" dirty="0"/>
              <a:t>“In the coming years, absent some sort of replacement transfer program, what's happening at Lindbergh could happen to districts across the county.”</a:t>
            </a:r>
          </a:p>
        </p:txBody>
      </p:sp>
      <p:sp>
        <p:nvSpPr>
          <p:cNvPr id="4" name="TextBox 3">
            <a:extLst>
              <a:ext uri="{FF2B5EF4-FFF2-40B4-BE49-F238E27FC236}">
                <a16:creationId xmlns:a16="http://schemas.microsoft.com/office/drawing/2014/main" xmlns="" id="{E67FAFA9-D138-6542-A14D-1D8B23DABEEB}"/>
              </a:ext>
            </a:extLst>
          </p:cNvPr>
          <p:cNvSpPr txBox="1"/>
          <p:nvPr/>
        </p:nvSpPr>
        <p:spPr>
          <a:xfrm>
            <a:off x="14288" y="6545461"/>
            <a:ext cx="5984081" cy="307777"/>
          </a:xfrm>
          <a:prstGeom prst="rect">
            <a:avLst/>
          </a:prstGeom>
          <a:noFill/>
        </p:spPr>
        <p:txBody>
          <a:bodyPr wrap="square" rtlCol="0">
            <a:spAutoFit/>
          </a:bodyPr>
          <a:lstStyle/>
          <a:p>
            <a:r>
              <a:rPr lang="en-US" sz="1400" dirty="0"/>
              <a:t>*Taken from Riverfront Times</a:t>
            </a:r>
          </a:p>
        </p:txBody>
      </p:sp>
    </p:spTree>
    <p:extLst>
      <p:ext uri="{BB962C8B-B14F-4D97-AF65-F5344CB8AC3E}">
        <p14:creationId xmlns:p14="http://schemas.microsoft.com/office/powerpoint/2010/main" val="1334807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xmlns="" id="{D2C9D38D-D61E-7F46-AB0F-EF068F333CEC}"/>
              </a:ext>
            </a:extLst>
          </p:cNvPr>
          <p:cNvPicPr>
            <a:picLocks noChangeAspect="1"/>
          </p:cNvPicPr>
          <p:nvPr/>
        </p:nvPicPr>
        <p:blipFill rotWithShape="1">
          <a:blip r:embed="rId2"/>
          <a:srcRect t="10652" r="1" b="7936"/>
          <a:stretch/>
        </p:blipFill>
        <p:spPr>
          <a:xfrm>
            <a:off x="760697" y="995157"/>
            <a:ext cx="10905066" cy="5571066"/>
          </a:xfrm>
          <a:prstGeom prst="rect">
            <a:avLst/>
          </a:prstGeom>
        </p:spPr>
      </p:pic>
      <p:sp>
        <p:nvSpPr>
          <p:cNvPr id="4" name="TextBox 3">
            <a:extLst>
              <a:ext uri="{FF2B5EF4-FFF2-40B4-BE49-F238E27FC236}">
                <a16:creationId xmlns:a16="http://schemas.microsoft.com/office/drawing/2014/main" xmlns="" id="{3CF4C8B8-283C-C64E-A994-FA5E6649A6F8}"/>
              </a:ext>
            </a:extLst>
          </p:cNvPr>
          <p:cNvSpPr txBox="1"/>
          <p:nvPr/>
        </p:nvSpPr>
        <p:spPr>
          <a:xfrm>
            <a:off x="1527298" y="241984"/>
            <a:ext cx="10789993" cy="646331"/>
          </a:xfrm>
          <a:prstGeom prst="rect">
            <a:avLst/>
          </a:prstGeom>
          <a:noFill/>
        </p:spPr>
        <p:txBody>
          <a:bodyPr wrap="square" rtlCol="0">
            <a:spAutoFit/>
          </a:bodyPr>
          <a:lstStyle/>
          <a:p>
            <a:r>
              <a:rPr lang="en-US" sz="3600" dirty="0"/>
              <a:t>Projected Number of VST Students in Clayton</a:t>
            </a:r>
          </a:p>
        </p:txBody>
      </p:sp>
      <p:sp>
        <p:nvSpPr>
          <p:cNvPr id="5" name="TextBox 4">
            <a:extLst>
              <a:ext uri="{FF2B5EF4-FFF2-40B4-BE49-F238E27FC236}">
                <a16:creationId xmlns:a16="http://schemas.microsoft.com/office/drawing/2014/main" xmlns="" id="{9EAACF46-F4CD-7C4E-8D3E-2496BA315A4A}"/>
              </a:ext>
            </a:extLst>
          </p:cNvPr>
          <p:cNvSpPr txBox="1"/>
          <p:nvPr/>
        </p:nvSpPr>
        <p:spPr>
          <a:xfrm>
            <a:off x="14288" y="6581001"/>
            <a:ext cx="5984081" cy="276999"/>
          </a:xfrm>
          <a:prstGeom prst="rect">
            <a:avLst/>
          </a:prstGeom>
          <a:noFill/>
        </p:spPr>
        <p:txBody>
          <a:bodyPr wrap="square" rtlCol="0">
            <a:spAutoFit/>
          </a:bodyPr>
          <a:lstStyle/>
          <a:p>
            <a:r>
              <a:rPr lang="en-US" sz="1200" dirty="0"/>
              <a:t>*Graphic from The Globe using data from the School District of Clayton</a:t>
            </a:r>
          </a:p>
        </p:txBody>
      </p:sp>
      <p:sp>
        <p:nvSpPr>
          <p:cNvPr id="2" name="Rectangle 1">
            <a:extLst>
              <a:ext uri="{FF2B5EF4-FFF2-40B4-BE49-F238E27FC236}">
                <a16:creationId xmlns:a16="http://schemas.microsoft.com/office/drawing/2014/main" xmlns="" id="{98489475-6ABD-DD42-BA00-5C87FDC83503}"/>
              </a:ext>
            </a:extLst>
          </p:cNvPr>
          <p:cNvSpPr/>
          <p:nvPr/>
        </p:nvSpPr>
        <p:spPr>
          <a:xfrm>
            <a:off x="9551213" y="1409700"/>
            <a:ext cx="2114550" cy="148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xmlns="" id="{351F7592-FA01-1644-826E-3315A8AE69D6}"/>
              </a:ext>
            </a:extLst>
          </p:cNvPr>
          <p:cNvCxnSpPr/>
          <p:nvPr/>
        </p:nvCxnSpPr>
        <p:spPr>
          <a:xfrm flipH="1">
            <a:off x="9429750" y="2895600"/>
            <a:ext cx="1238250" cy="1085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C10D3ADB-706E-A94D-91FB-74CC93866210}"/>
              </a:ext>
            </a:extLst>
          </p:cNvPr>
          <p:cNvSpPr txBox="1"/>
          <p:nvPr/>
        </p:nvSpPr>
        <p:spPr>
          <a:xfrm>
            <a:off x="9683343" y="1729698"/>
            <a:ext cx="1969313" cy="523220"/>
          </a:xfrm>
          <a:prstGeom prst="rect">
            <a:avLst/>
          </a:prstGeom>
          <a:noFill/>
        </p:spPr>
        <p:txBody>
          <a:bodyPr wrap="square" rtlCol="0">
            <a:spAutoFit/>
          </a:bodyPr>
          <a:lstStyle/>
          <a:p>
            <a:r>
              <a:rPr lang="en-US" sz="2800" dirty="0">
                <a:solidFill>
                  <a:schemeClr val="bg1"/>
                </a:solidFill>
              </a:rPr>
              <a:t>2023-2024</a:t>
            </a:r>
          </a:p>
        </p:txBody>
      </p:sp>
      <p:sp>
        <p:nvSpPr>
          <p:cNvPr id="30" name="TextBox 29">
            <a:extLst>
              <a:ext uri="{FF2B5EF4-FFF2-40B4-BE49-F238E27FC236}">
                <a16:creationId xmlns:a16="http://schemas.microsoft.com/office/drawing/2014/main" xmlns="" id="{57B19247-7C4B-A540-B04E-CFD7BEF39B45}"/>
              </a:ext>
            </a:extLst>
          </p:cNvPr>
          <p:cNvSpPr txBox="1"/>
          <p:nvPr/>
        </p:nvSpPr>
        <p:spPr>
          <a:xfrm>
            <a:off x="9551213" y="2169628"/>
            <a:ext cx="2114550" cy="369332"/>
          </a:xfrm>
          <a:prstGeom prst="rect">
            <a:avLst/>
          </a:prstGeom>
          <a:noFill/>
        </p:spPr>
        <p:txBody>
          <a:bodyPr wrap="square" rtlCol="0">
            <a:spAutoFit/>
          </a:bodyPr>
          <a:lstStyle/>
          <a:p>
            <a:r>
              <a:rPr lang="en-US" dirty="0">
                <a:solidFill>
                  <a:schemeClr val="bg1"/>
                </a:solidFill>
              </a:rPr>
              <a:t>~6% of the district</a:t>
            </a:r>
          </a:p>
        </p:txBody>
      </p:sp>
    </p:spTree>
    <p:extLst>
      <p:ext uri="{BB962C8B-B14F-4D97-AF65-F5344CB8AC3E}">
        <p14:creationId xmlns:p14="http://schemas.microsoft.com/office/powerpoint/2010/main" val="241480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Students Benefit from Integrated Classrooms</a:t>
            </a:r>
          </a:p>
        </p:txBody>
      </p:sp>
      <p:sp>
        <p:nvSpPr>
          <p:cNvPr id="3" name="Content Placeholder 2"/>
          <p:cNvSpPr>
            <a:spLocks noGrp="1"/>
          </p:cNvSpPr>
          <p:nvPr>
            <p:ph idx="1"/>
          </p:nvPr>
        </p:nvSpPr>
        <p:spPr>
          <a:xfrm>
            <a:off x="5118447" y="803186"/>
            <a:ext cx="6281873" cy="5780494"/>
          </a:xfrm>
        </p:spPr>
        <p:txBody>
          <a:bodyPr>
            <a:normAutofit fontScale="92500" lnSpcReduction="10000"/>
          </a:bodyPr>
          <a:lstStyle/>
          <a:p>
            <a:r>
              <a:rPr lang="en-US" b="1" dirty="0"/>
              <a:t>Desegregating schools based on race and income would benefit low-income students by providing access to peers/districts with high social capital and high levels of available resources.</a:t>
            </a:r>
            <a:endParaRPr lang="en-US" dirty="0"/>
          </a:p>
          <a:p>
            <a:r>
              <a:rPr lang="en-US" dirty="0"/>
              <a:t>In an increasingly diverse society</a:t>
            </a:r>
            <a:r>
              <a:rPr lang="en-US" b="1" dirty="0"/>
              <a:t>, it is imperative to prepare children on how to interact with each other by fostering diverse classrooms</a:t>
            </a:r>
            <a:r>
              <a:rPr lang="en-US" dirty="0"/>
              <a:t>.</a:t>
            </a:r>
          </a:p>
          <a:p>
            <a:r>
              <a:rPr lang="en-US" b="1" dirty="0"/>
              <a:t>Diversity fosters critical thinking skills, the development of “soft skills,” and the opportunity to communicate across racial lines</a:t>
            </a:r>
            <a:r>
              <a:rPr lang="en-US" dirty="0"/>
              <a:t>, attributes that all students, even those at the top of the socioeconomic ladder with existing racial privilege, can benefit from. </a:t>
            </a:r>
          </a:p>
          <a:p>
            <a:r>
              <a:rPr lang="en-US" dirty="0"/>
              <a:t>The future of the nation is intertwined in the lives of its constituents, including minority and poor individuals. As society becomes increasingly diverse, and whites, for the first time, become a minority, </a:t>
            </a:r>
            <a:r>
              <a:rPr lang="en-US" b="1" dirty="0"/>
              <a:t>it is even more important that students of color have access to a quality and equitable education. </a:t>
            </a:r>
            <a:endParaRPr lang="en-US" dirty="0"/>
          </a:p>
          <a:p>
            <a:endParaRPr lang="en-US" dirty="0"/>
          </a:p>
          <a:p>
            <a:endParaRPr lang="en-US" dirty="0"/>
          </a:p>
        </p:txBody>
      </p:sp>
    </p:spTree>
    <p:extLst>
      <p:ext uri="{BB962C8B-B14F-4D97-AF65-F5344CB8AC3E}">
        <p14:creationId xmlns:p14="http://schemas.microsoft.com/office/powerpoint/2010/main" val="2431984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0E997D-94AB-C441-B081-495E0AD197CA}"/>
              </a:ext>
            </a:extLst>
          </p:cNvPr>
          <p:cNvSpPr>
            <a:spLocks noGrp="1"/>
          </p:cNvSpPr>
          <p:nvPr>
            <p:ph type="title"/>
          </p:nvPr>
        </p:nvSpPr>
        <p:spPr/>
        <p:txBody>
          <a:bodyPr/>
          <a:lstStyle/>
          <a:p>
            <a:r>
              <a:rPr lang="en-US" dirty="0"/>
              <a:t>Thinking Critically</a:t>
            </a:r>
          </a:p>
        </p:txBody>
      </p:sp>
      <p:sp>
        <p:nvSpPr>
          <p:cNvPr id="3" name="Content Placeholder 2">
            <a:extLst>
              <a:ext uri="{FF2B5EF4-FFF2-40B4-BE49-F238E27FC236}">
                <a16:creationId xmlns:a16="http://schemas.microsoft.com/office/drawing/2014/main" xmlns="" id="{48F37128-62D3-314F-A882-F990726CFBF3}"/>
              </a:ext>
            </a:extLst>
          </p:cNvPr>
          <p:cNvSpPr>
            <a:spLocks noGrp="1"/>
          </p:cNvSpPr>
          <p:nvPr>
            <p:ph idx="1"/>
          </p:nvPr>
        </p:nvSpPr>
        <p:spPr/>
        <p:txBody>
          <a:bodyPr/>
          <a:lstStyle/>
          <a:p>
            <a:r>
              <a:rPr lang="en-US" dirty="0"/>
              <a:t>Diversity for the sake of diversity is not the end goal</a:t>
            </a:r>
          </a:p>
          <a:p>
            <a:r>
              <a:rPr lang="en-US" dirty="0"/>
              <a:t>Desegregation is not integration</a:t>
            </a:r>
          </a:p>
          <a:p>
            <a:r>
              <a:rPr lang="en-US" b="1" dirty="0"/>
              <a:t>Final Question:  What will the compositions of St. Louis schools look like without a comprehensive form of desegregation policy?</a:t>
            </a:r>
          </a:p>
        </p:txBody>
      </p:sp>
    </p:spTree>
    <p:extLst>
      <p:ext uri="{BB962C8B-B14F-4D97-AF65-F5344CB8AC3E}">
        <p14:creationId xmlns:p14="http://schemas.microsoft.com/office/powerpoint/2010/main" val="1896116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29A207-A5A7-6442-ABE8-308704019280}"/>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xmlns="" id="{6D6521E5-E0B7-9944-B963-FD9E86BE2197}"/>
              </a:ext>
            </a:extLst>
          </p:cNvPr>
          <p:cNvSpPr>
            <a:spLocks noGrp="1"/>
          </p:cNvSpPr>
          <p:nvPr>
            <p:ph idx="1"/>
          </p:nvPr>
        </p:nvSpPr>
        <p:spPr/>
        <p:txBody>
          <a:bodyPr>
            <a:normAutofit fontScale="92500" lnSpcReduction="10000"/>
          </a:bodyPr>
          <a:lstStyle/>
          <a:p>
            <a:pPr marL="342900" indent="-342900">
              <a:buFont typeface="+mj-lt"/>
              <a:buAutoNum type="arabicPeriod"/>
            </a:pPr>
            <a:r>
              <a:rPr lang="en-US" dirty="0"/>
              <a:t>At the time of </a:t>
            </a:r>
            <a:r>
              <a:rPr lang="en-US" i="1" dirty="0"/>
              <a:t>Brown v. Board Decisions, </a:t>
            </a:r>
            <a:r>
              <a:rPr lang="en-US" dirty="0"/>
              <a:t>the St. Louis Board of Education was overlooking the second-largest segregated school district in the nation. </a:t>
            </a:r>
          </a:p>
          <a:p>
            <a:pPr marL="342900" indent="-342900">
              <a:buFont typeface="+mj-lt"/>
              <a:buAutoNum type="arabicPeriod"/>
            </a:pPr>
            <a:r>
              <a:rPr lang="en-US" dirty="0"/>
              <a:t>VICC was successful in desegregating participating districts in the county through the Interdistrict transfer program and the creation of magnet schools. </a:t>
            </a:r>
          </a:p>
          <a:p>
            <a:pPr marL="342900" indent="-342900">
              <a:buFont typeface="+mj-lt"/>
              <a:buAutoNum type="arabicPeriod"/>
            </a:pPr>
            <a:r>
              <a:rPr lang="en-US" dirty="0"/>
              <a:t>Since the initial phase out of VICC in 1999, St. Louis residential patterns have continued to remain racially segregated, perpetuating segregated public school districts. </a:t>
            </a:r>
          </a:p>
          <a:p>
            <a:pPr marL="342900" indent="-342900">
              <a:buFont typeface="+mj-lt"/>
              <a:buAutoNum type="arabicPeriod"/>
            </a:pPr>
            <a:r>
              <a:rPr lang="en-US" dirty="0"/>
              <a:t>If  VICC continues to be phased out without the introduction of another alternative program promoting desegregation, the enrollment of students of color in the Clayton School District will continue to decrease every year and STL will regress to a city where opportunity and education are segregated by race.</a:t>
            </a:r>
          </a:p>
          <a:p>
            <a:pPr marL="342900" indent="-342900">
              <a:buFont typeface="+mj-lt"/>
              <a:buAutoNum type="arabicPeriod"/>
            </a:pPr>
            <a:endParaRPr lang="en-US" dirty="0"/>
          </a:p>
        </p:txBody>
      </p:sp>
    </p:spTree>
    <p:extLst>
      <p:ext uri="{BB962C8B-B14F-4D97-AF65-F5344CB8AC3E}">
        <p14:creationId xmlns:p14="http://schemas.microsoft.com/office/powerpoint/2010/main" val="3791963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50888" y="2584305"/>
            <a:ext cx="5490224" cy="1689390"/>
          </a:xfrm>
        </p:spPr>
        <p:txBody>
          <a:bodyPr>
            <a:normAutofit fontScale="90000"/>
          </a:bodyPr>
          <a:lstStyle/>
          <a:p>
            <a:r>
              <a:rPr lang="en-US" dirty="0"/>
              <a:t>The History of Segregation in the St. Louis Metropolitan Area </a:t>
            </a:r>
          </a:p>
        </p:txBody>
      </p:sp>
    </p:spTree>
    <p:extLst>
      <p:ext uri="{BB962C8B-B14F-4D97-AF65-F5344CB8AC3E}">
        <p14:creationId xmlns:p14="http://schemas.microsoft.com/office/powerpoint/2010/main" val="1137624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716" y="0"/>
            <a:ext cx="11150162" cy="6858000"/>
          </a:xfrm>
          <a:prstGeom prst="rect">
            <a:avLst/>
          </a:prstGeom>
        </p:spPr>
      </p:pic>
      <p:sp>
        <p:nvSpPr>
          <p:cNvPr id="3" name="TextBox 2"/>
          <p:cNvSpPr txBox="1"/>
          <p:nvPr/>
        </p:nvSpPr>
        <p:spPr>
          <a:xfrm>
            <a:off x="809897" y="496390"/>
            <a:ext cx="3814355" cy="830997"/>
          </a:xfrm>
          <a:prstGeom prst="rect">
            <a:avLst/>
          </a:prstGeom>
          <a:noFill/>
        </p:spPr>
        <p:txBody>
          <a:bodyPr wrap="square" rtlCol="0">
            <a:spAutoFit/>
          </a:bodyPr>
          <a:lstStyle/>
          <a:p>
            <a:r>
              <a:rPr lang="en-US" sz="4800" dirty="0">
                <a:solidFill>
                  <a:schemeClr val="bg1"/>
                </a:solidFill>
              </a:rPr>
              <a:t>1940-1950:</a:t>
            </a:r>
          </a:p>
        </p:txBody>
      </p:sp>
      <p:sp>
        <p:nvSpPr>
          <p:cNvPr id="4" name="TextBox 3"/>
          <p:cNvSpPr txBox="1"/>
          <p:nvPr/>
        </p:nvSpPr>
        <p:spPr>
          <a:xfrm>
            <a:off x="648716" y="6400800"/>
            <a:ext cx="5419575" cy="600164"/>
          </a:xfrm>
          <a:prstGeom prst="rect">
            <a:avLst/>
          </a:prstGeom>
          <a:noFill/>
        </p:spPr>
        <p:txBody>
          <a:bodyPr wrap="square" rtlCol="0">
            <a:spAutoFit/>
          </a:bodyPr>
          <a:lstStyle/>
          <a:p>
            <a:r>
              <a:rPr lang="en-US" sz="1100" dirty="0">
                <a:solidFill>
                  <a:schemeClr val="bg1"/>
                </a:solidFill>
              </a:rPr>
              <a:t>Mapping Decline </a:t>
            </a:r>
            <a:r>
              <a:rPr lang="mr-IN" sz="1100" dirty="0">
                <a:solidFill>
                  <a:schemeClr val="bg1"/>
                </a:solidFill>
              </a:rPr>
              <a:t>–</a:t>
            </a:r>
            <a:r>
              <a:rPr lang="en-US" sz="1100" dirty="0">
                <a:solidFill>
                  <a:schemeClr val="bg1"/>
                </a:solidFill>
              </a:rPr>
              <a:t> St. Louis and the American City; Colin Gordon, The University of Iowa Libraries, Accessed Dec 3, 2017 </a:t>
            </a:r>
          </a:p>
          <a:p>
            <a:endParaRPr lang="en-US" sz="1100" dirty="0">
              <a:solidFill>
                <a:schemeClr val="bg1"/>
              </a:solidFill>
            </a:endParaRPr>
          </a:p>
        </p:txBody>
      </p:sp>
    </p:spTree>
    <p:extLst>
      <p:ext uri="{BB962C8B-B14F-4D97-AF65-F5344CB8AC3E}">
        <p14:creationId xmlns:p14="http://schemas.microsoft.com/office/powerpoint/2010/main" val="4108248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00" y="0"/>
            <a:ext cx="11088278" cy="6858000"/>
          </a:xfrm>
          <a:prstGeom prst="rect">
            <a:avLst/>
          </a:prstGeom>
        </p:spPr>
      </p:pic>
      <p:sp>
        <p:nvSpPr>
          <p:cNvPr id="3" name="TextBox 2"/>
          <p:cNvSpPr txBox="1"/>
          <p:nvPr/>
        </p:nvSpPr>
        <p:spPr>
          <a:xfrm>
            <a:off x="809897" y="496390"/>
            <a:ext cx="3814355" cy="830997"/>
          </a:xfrm>
          <a:prstGeom prst="rect">
            <a:avLst/>
          </a:prstGeom>
          <a:noFill/>
        </p:spPr>
        <p:txBody>
          <a:bodyPr wrap="square" rtlCol="0">
            <a:spAutoFit/>
          </a:bodyPr>
          <a:lstStyle/>
          <a:p>
            <a:r>
              <a:rPr lang="en-US" sz="4800" dirty="0">
                <a:solidFill>
                  <a:schemeClr val="bg1"/>
                </a:solidFill>
              </a:rPr>
              <a:t>1950-1960:</a:t>
            </a:r>
          </a:p>
        </p:txBody>
      </p:sp>
      <p:sp>
        <p:nvSpPr>
          <p:cNvPr id="4" name="TextBox 3"/>
          <p:cNvSpPr txBox="1"/>
          <p:nvPr/>
        </p:nvSpPr>
        <p:spPr>
          <a:xfrm>
            <a:off x="648716" y="6423102"/>
            <a:ext cx="5419575" cy="600164"/>
          </a:xfrm>
          <a:prstGeom prst="rect">
            <a:avLst/>
          </a:prstGeom>
          <a:noFill/>
        </p:spPr>
        <p:txBody>
          <a:bodyPr wrap="square" rtlCol="0">
            <a:spAutoFit/>
          </a:bodyPr>
          <a:lstStyle/>
          <a:p>
            <a:r>
              <a:rPr lang="en-US" sz="1100" dirty="0">
                <a:solidFill>
                  <a:schemeClr val="bg1"/>
                </a:solidFill>
              </a:rPr>
              <a:t>Mapping Decline </a:t>
            </a:r>
            <a:r>
              <a:rPr lang="mr-IN" sz="1100" dirty="0">
                <a:solidFill>
                  <a:schemeClr val="bg1"/>
                </a:solidFill>
              </a:rPr>
              <a:t>–</a:t>
            </a:r>
            <a:r>
              <a:rPr lang="en-US" sz="1100" dirty="0">
                <a:solidFill>
                  <a:schemeClr val="bg1"/>
                </a:solidFill>
              </a:rPr>
              <a:t> St. Louis and the American City; Colin Gordon, The University of Iowa Libraries, Accessed Dec 3, 2017 </a:t>
            </a:r>
          </a:p>
          <a:p>
            <a:endParaRPr lang="en-US" sz="1100" dirty="0">
              <a:solidFill>
                <a:schemeClr val="bg1"/>
              </a:solidFill>
            </a:endParaRPr>
          </a:p>
        </p:txBody>
      </p:sp>
    </p:spTree>
    <p:extLst>
      <p:ext uri="{BB962C8B-B14F-4D97-AF65-F5344CB8AC3E}">
        <p14:creationId xmlns:p14="http://schemas.microsoft.com/office/powerpoint/2010/main" val="363827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0"/>
            <a:ext cx="11119167" cy="6858000"/>
          </a:xfrm>
          <a:prstGeom prst="rect">
            <a:avLst/>
          </a:prstGeom>
        </p:spPr>
      </p:pic>
      <p:sp>
        <p:nvSpPr>
          <p:cNvPr id="3" name="TextBox 2"/>
          <p:cNvSpPr txBox="1"/>
          <p:nvPr/>
        </p:nvSpPr>
        <p:spPr>
          <a:xfrm>
            <a:off x="809897" y="496390"/>
            <a:ext cx="3814355" cy="830997"/>
          </a:xfrm>
          <a:prstGeom prst="rect">
            <a:avLst/>
          </a:prstGeom>
          <a:noFill/>
        </p:spPr>
        <p:txBody>
          <a:bodyPr wrap="square" rtlCol="0">
            <a:spAutoFit/>
          </a:bodyPr>
          <a:lstStyle/>
          <a:p>
            <a:r>
              <a:rPr lang="en-US" sz="4800" dirty="0">
                <a:solidFill>
                  <a:schemeClr val="bg1"/>
                </a:solidFill>
              </a:rPr>
              <a:t>1960-1970:</a:t>
            </a:r>
          </a:p>
        </p:txBody>
      </p:sp>
      <p:sp>
        <p:nvSpPr>
          <p:cNvPr id="4" name="TextBox 3"/>
          <p:cNvSpPr txBox="1"/>
          <p:nvPr/>
        </p:nvSpPr>
        <p:spPr>
          <a:xfrm>
            <a:off x="648716" y="6400800"/>
            <a:ext cx="5419575" cy="600164"/>
          </a:xfrm>
          <a:prstGeom prst="rect">
            <a:avLst/>
          </a:prstGeom>
          <a:noFill/>
        </p:spPr>
        <p:txBody>
          <a:bodyPr wrap="square" rtlCol="0">
            <a:spAutoFit/>
          </a:bodyPr>
          <a:lstStyle/>
          <a:p>
            <a:r>
              <a:rPr lang="en-US" sz="1100" dirty="0">
                <a:solidFill>
                  <a:schemeClr val="bg1"/>
                </a:solidFill>
              </a:rPr>
              <a:t>Mapping Decline </a:t>
            </a:r>
            <a:r>
              <a:rPr lang="mr-IN" sz="1100" dirty="0">
                <a:solidFill>
                  <a:schemeClr val="bg1"/>
                </a:solidFill>
              </a:rPr>
              <a:t>–</a:t>
            </a:r>
            <a:r>
              <a:rPr lang="en-US" sz="1100" dirty="0">
                <a:solidFill>
                  <a:schemeClr val="bg1"/>
                </a:solidFill>
              </a:rPr>
              <a:t> St. Louis and the American City; Colin Gordon, The University of Iowa Libraries, Accessed Dec 3, 2017 </a:t>
            </a:r>
          </a:p>
          <a:p>
            <a:endParaRPr lang="en-US" sz="1100" dirty="0">
              <a:solidFill>
                <a:schemeClr val="bg1"/>
              </a:solidFill>
            </a:endParaRPr>
          </a:p>
        </p:txBody>
      </p:sp>
    </p:spTree>
    <p:extLst>
      <p:ext uri="{BB962C8B-B14F-4D97-AF65-F5344CB8AC3E}">
        <p14:creationId xmlns:p14="http://schemas.microsoft.com/office/powerpoint/2010/main" val="2376412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0"/>
            <a:ext cx="11114690" cy="6858000"/>
          </a:xfrm>
          <a:prstGeom prst="rect">
            <a:avLst/>
          </a:prstGeom>
        </p:spPr>
      </p:pic>
      <p:sp>
        <p:nvSpPr>
          <p:cNvPr id="3" name="TextBox 2"/>
          <p:cNvSpPr txBox="1"/>
          <p:nvPr/>
        </p:nvSpPr>
        <p:spPr>
          <a:xfrm>
            <a:off x="809897" y="496390"/>
            <a:ext cx="3814355" cy="830997"/>
          </a:xfrm>
          <a:prstGeom prst="rect">
            <a:avLst/>
          </a:prstGeom>
          <a:noFill/>
        </p:spPr>
        <p:txBody>
          <a:bodyPr wrap="square" rtlCol="0">
            <a:spAutoFit/>
          </a:bodyPr>
          <a:lstStyle/>
          <a:p>
            <a:r>
              <a:rPr lang="en-US" sz="4800" dirty="0">
                <a:solidFill>
                  <a:schemeClr val="bg1"/>
                </a:solidFill>
              </a:rPr>
              <a:t>1970-1980:</a:t>
            </a:r>
          </a:p>
        </p:txBody>
      </p:sp>
      <p:sp>
        <p:nvSpPr>
          <p:cNvPr id="4" name="TextBox 3"/>
          <p:cNvSpPr txBox="1"/>
          <p:nvPr/>
        </p:nvSpPr>
        <p:spPr>
          <a:xfrm>
            <a:off x="648716" y="6400800"/>
            <a:ext cx="5419575" cy="600164"/>
          </a:xfrm>
          <a:prstGeom prst="rect">
            <a:avLst/>
          </a:prstGeom>
          <a:noFill/>
        </p:spPr>
        <p:txBody>
          <a:bodyPr wrap="square" rtlCol="0">
            <a:spAutoFit/>
          </a:bodyPr>
          <a:lstStyle/>
          <a:p>
            <a:r>
              <a:rPr lang="en-US" sz="1100" dirty="0">
                <a:solidFill>
                  <a:schemeClr val="bg1"/>
                </a:solidFill>
              </a:rPr>
              <a:t>Mapping Decline </a:t>
            </a:r>
            <a:r>
              <a:rPr lang="mr-IN" sz="1100" dirty="0">
                <a:solidFill>
                  <a:schemeClr val="bg1"/>
                </a:solidFill>
              </a:rPr>
              <a:t>–</a:t>
            </a:r>
            <a:r>
              <a:rPr lang="en-US" sz="1100" dirty="0">
                <a:solidFill>
                  <a:schemeClr val="bg1"/>
                </a:solidFill>
              </a:rPr>
              <a:t> St. Louis and the American City; Colin Gordon, The University of Iowa Libraries, Accessed Dec 3, 2017 </a:t>
            </a:r>
          </a:p>
          <a:p>
            <a:endParaRPr lang="en-US" sz="1100" dirty="0">
              <a:solidFill>
                <a:schemeClr val="bg1"/>
              </a:solidFill>
            </a:endParaRPr>
          </a:p>
        </p:txBody>
      </p:sp>
    </p:spTree>
    <p:extLst>
      <p:ext uri="{BB962C8B-B14F-4D97-AF65-F5344CB8AC3E}">
        <p14:creationId xmlns:p14="http://schemas.microsoft.com/office/powerpoint/2010/main" val="4019546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0"/>
            <a:ext cx="11119167" cy="6858000"/>
          </a:xfrm>
          <a:prstGeom prst="rect">
            <a:avLst/>
          </a:prstGeom>
        </p:spPr>
      </p:pic>
      <p:sp>
        <p:nvSpPr>
          <p:cNvPr id="3" name="TextBox 2"/>
          <p:cNvSpPr txBox="1"/>
          <p:nvPr/>
        </p:nvSpPr>
        <p:spPr>
          <a:xfrm>
            <a:off x="809897" y="496390"/>
            <a:ext cx="3814355" cy="830997"/>
          </a:xfrm>
          <a:prstGeom prst="rect">
            <a:avLst/>
          </a:prstGeom>
          <a:noFill/>
        </p:spPr>
        <p:txBody>
          <a:bodyPr wrap="square" rtlCol="0">
            <a:spAutoFit/>
          </a:bodyPr>
          <a:lstStyle/>
          <a:p>
            <a:r>
              <a:rPr lang="en-US" sz="4800" dirty="0">
                <a:solidFill>
                  <a:schemeClr val="bg1"/>
                </a:solidFill>
              </a:rPr>
              <a:t>1980-1990:</a:t>
            </a:r>
          </a:p>
        </p:txBody>
      </p:sp>
      <p:sp>
        <p:nvSpPr>
          <p:cNvPr id="4" name="TextBox 3"/>
          <p:cNvSpPr txBox="1"/>
          <p:nvPr/>
        </p:nvSpPr>
        <p:spPr>
          <a:xfrm>
            <a:off x="648716" y="6400800"/>
            <a:ext cx="5419575" cy="600164"/>
          </a:xfrm>
          <a:prstGeom prst="rect">
            <a:avLst/>
          </a:prstGeom>
          <a:noFill/>
        </p:spPr>
        <p:txBody>
          <a:bodyPr wrap="square" rtlCol="0">
            <a:spAutoFit/>
          </a:bodyPr>
          <a:lstStyle/>
          <a:p>
            <a:r>
              <a:rPr lang="en-US" sz="1100" dirty="0">
                <a:solidFill>
                  <a:schemeClr val="bg1"/>
                </a:solidFill>
              </a:rPr>
              <a:t>Mapping Decline </a:t>
            </a:r>
            <a:r>
              <a:rPr lang="mr-IN" sz="1100" dirty="0">
                <a:solidFill>
                  <a:schemeClr val="bg1"/>
                </a:solidFill>
              </a:rPr>
              <a:t>–</a:t>
            </a:r>
            <a:r>
              <a:rPr lang="en-US" sz="1100" dirty="0">
                <a:solidFill>
                  <a:schemeClr val="bg1"/>
                </a:solidFill>
              </a:rPr>
              <a:t> St. Louis and the American City; Colin Gordon, The University of Iowa Libraries, Accessed Dec 3, 2017 </a:t>
            </a:r>
          </a:p>
          <a:p>
            <a:endParaRPr lang="en-US" sz="1100" dirty="0">
              <a:solidFill>
                <a:schemeClr val="bg1"/>
              </a:solidFill>
            </a:endParaRPr>
          </a:p>
        </p:txBody>
      </p:sp>
    </p:spTree>
    <p:extLst>
      <p:ext uri="{BB962C8B-B14F-4D97-AF65-F5344CB8AC3E}">
        <p14:creationId xmlns:p14="http://schemas.microsoft.com/office/powerpoint/2010/main" val="2208658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0"/>
            <a:ext cx="11107363" cy="6858000"/>
          </a:xfrm>
          <a:prstGeom prst="rect">
            <a:avLst/>
          </a:prstGeom>
        </p:spPr>
      </p:pic>
      <p:sp>
        <p:nvSpPr>
          <p:cNvPr id="3" name="TextBox 2"/>
          <p:cNvSpPr txBox="1"/>
          <p:nvPr/>
        </p:nvSpPr>
        <p:spPr>
          <a:xfrm>
            <a:off x="809897" y="496390"/>
            <a:ext cx="3814355" cy="830997"/>
          </a:xfrm>
          <a:prstGeom prst="rect">
            <a:avLst/>
          </a:prstGeom>
          <a:noFill/>
        </p:spPr>
        <p:txBody>
          <a:bodyPr wrap="square" rtlCol="0">
            <a:spAutoFit/>
          </a:bodyPr>
          <a:lstStyle/>
          <a:p>
            <a:r>
              <a:rPr lang="en-US" sz="4800" dirty="0">
                <a:solidFill>
                  <a:schemeClr val="bg1"/>
                </a:solidFill>
              </a:rPr>
              <a:t>1990-2000:</a:t>
            </a:r>
          </a:p>
        </p:txBody>
      </p:sp>
      <p:sp>
        <p:nvSpPr>
          <p:cNvPr id="4" name="TextBox 3"/>
          <p:cNvSpPr txBox="1"/>
          <p:nvPr/>
        </p:nvSpPr>
        <p:spPr>
          <a:xfrm>
            <a:off x="648716" y="6400800"/>
            <a:ext cx="5419575" cy="600164"/>
          </a:xfrm>
          <a:prstGeom prst="rect">
            <a:avLst/>
          </a:prstGeom>
          <a:noFill/>
        </p:spPr>
        <p:txBody>
          <a:bodyPr wrap="square" rtlCol="0">
            <a:spAutoFit/>
          </a:bodyPr>
          <a:lstStyle/>
          <a:p>
            <a:r>
              <a:rPr lang="en-US" sz="1100" dirty="0">
                <a:solidFill>
                  <a:schemeClr val="bg1"/>
                </a:solidFill>
              </a:rPr>
              <a:t>Mapping Decline </a:t>
            </a:r>
            <a:r>
              <a:rPr lang="mr-IN" sz="1100" dirty="0">
                <a:solidFill>
                  <a:schemeClr val="bg1"/>
                </a:solidFill>
              </a:rPr>
              <a:t>–</a:t>
            </a:r>
            <a:r>
              <a:rPr lang="en-US" sz="1100" dirty="0">
                <a:solidFill>
                  <a:schemeClr val="bg1"/>
                </a:solidFill>
              </a:rPr>
              <a:t> St. Louis and the American City; Colin Gordon, The University of Iowa Libraries, Accessed Dec 3, 2017 </a:t>
            </a:r>
          </a:p>
          <a:p>
            <a:endParaRPr lang="en-US" sz="1100" dirty="0">
              <a:solidFill>
                <a:schemeClr val="bg1"/>
              </a:solidFill>
            </a:endParaRPr>
          </a:p>
        </p:txBody>
      </p:sp>
    </p:spTree>
    <p:extLst>
      <p:ext uri="{BB962C8B-B14F-4D97-AF65-F5344CB8AC3E}">
        <p14:creationId xmlns:p14="http://schemas.microsoft.com/office/powerpoint/2010/main" val="1282893006"/>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2305</Words>
  <Application>Microsoft Office PowerPoint</Application>
  <PresentationFormat>Widescreen</PresentationFormat>
  <Paragraphs>199</Paragraphs>
  <Slides>25</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Mangal</vt:lpstr>
      <vt:lpstr>Rockwell</vt:lpstr>
      <vt:lpstr>Wingdings</vt:lpstr>
      <vt:lpstr>Atlas</vt:lpstr>
      <vt:lpstr>The Promise: Bringing it all Together Building on our Past to Determine Tomorrow</vt:lpstr>
      <vt:lpstr>PowerPoint Presentation</vt:lpstr>
      <vt:lpstr>The History of Segregation in the St. Louis Metropolitan Area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Background: Historical Segregation in STL</vt:lpstr>
      <vt:lpstr>Establishing VICC</vt:lpstr>
      <vt:lpstr>Strengths of VICC</vt:lpstr>
      <vt:lpstr>Support of VICC</vt:lpstr>
      <vt:lpstr>The National Post-Desegregation Paradigm</vt:lpstr>
      <vt:lpstr>Contemporary Implications of Between-District Segregation</vt:lpstr>
      <vt:lpstr>PowerPoint Presentation</vt:lpstr>
      <vt:lpstr>In 1954: 7 all-white high schools 2 all-black high schools</vt:lpstr>
      <vt:lpstr>Racialized Opportunity Gaps*</vt:lpstr>
      <vt:lpstr>PowerPoint Presentation</vt:lpstr>
      <vt:lpstr>PowerPoint Presentation</vt:lpstr>
      <vt:lpstr>Students Benefit from Integrated Classrooms</vt:lpstr>
      <vt:lpstr>Thinking Critically</vt:lpstr>
      <vt:lpstr>Conclusion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Promise: Bringing it all Together Building on our Past to Determine Tomorrow</dc:title>
  <dc:creator>Reeves Oyster</dc:creator>
  <cp:lastModifiedBy>Lily Raymond</cp:lastModifiedBy>
  <cp:revision>1</cp:revision>
  <dcterms:created xsi:type="dcterms:W3CDTF">2019-02-26T02:41:42Z</dcterms:created>
  <dcterms:modified xsi:type="dcterms:W3CDTF">2019-03-08T03:11:44Z</dcterms:modified>
</cp:coreProperties>
</file>