
<file path=[Content_Types].xml><?xml version="1.0" encoding="utf-8"?>
<Types xmlns="http://schemas.openxmlformats.org/package/2006/content-types"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embeddings/Microsoft_Equation7.bin" ContentType="application/vnd.openxmlformats-officedocument.oleObject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embeddings/Microsoft_Equation3.bin" ContentType="application/vnd.openxmlformats-officedocument.oleObject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Default Extension="xml" ContentType="application/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embeddings/Microsoft_Equation8.bin" ContentType="application/vnd.openxmlformats-officedocument.oleObject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embeddings/Microsoft_Equation4.bin" ContentType="application/vnd.openxmlformats-officedocument.oleObject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6.xml" ContentType="application/vnd.openxmlformats-officedocument.presentationml.slide+xml"/>
  <Override PartName="/ppt/embeddings/Microsoft_Equation10.bin" ContentType="application/vnd.openxmlformats-officedocument.oleObject"/>
  <Override PartName="/ppt/slides/slide7.xml" ContentType="application/vnd.openxmlformats-officedocument.presentationml.slide+xml"/>
  <Override PartName="/ppt/embeddings/Microsoft_Equation9.bin" ContentType="application/vnd.openxmlformats-officedocument.oleObject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embeddings/Microsoft_Equation5.bin" ContentType="application/vnd.openxmlformats-officedocument.oleObject"/>
  <Override PartName="/ppt/slideLayouts/slideLayout3.xml" ContentType="application/vnd.openxmlformats-officedocument.presentationml.slideLayout+xml"/>
  <Override PartName="/ppt/embeddings/Microsoft_Equation1.bin" ContentType="application/vnd.openxmlformats-officedocument.oleObject"/>
  <Override PartName="/ppt/slides/slide17.xml" ContentType="application/vnd.openxmlformats-officedocument.presentationml.slide+xml"/>
  <Override PartName="/ppt/embeddings/Microsoft_Equation11.bin" ContentType="application/vnd.openxmlformats-officedocument.oleObject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embeddings/Microsoft_Equation6.bin" ContentType="application/vnd.openxmlformats-officedocument.oleObject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embeddings/Microsoft_Equation2.bin" ContentType="application/vnd.openxmlformats-officedocument.oleObject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57" r:id="rId3"/>
    <p:sldId id="259" r:id="rId4"/>
    <p:sldId id="270" r:id="rId5"/>
    <p:sldId id="260" r:id="rId6"/>
    <p:sldId id="271" r:id="rId7"/>
    <p:sldId id="261" r:id="rId8"/>
    <p:sldId id="258" r:id="rId9"/>
    <p:sldId id="262" r:id="rId10"/>
    <p:sldId id="263" r:id="rId11"/>
    <p:sldId id="264" r:id="rId12"/>
    <p:sldId id="272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583" autoAdjust="0"/>
    <p:restoredTop sz="94718" autoAdjust="0"/>
  </p:normalViewPr>
  <p:slideViewPr>
    <p:cSldViewPr snapToGrid="0">
      <p:cViewPr varScale="1">
        <p:scale>
          <a:sx n="97" d="100"/>
          <a:sy n="97" d="100"/>
        </p:scale>
        <p:origin x="-67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pict"/><Relationship Id="rId4" Type="http://schemas.openxmlformats.org/officeDocument/2006/relationships/image" Target="../media/image5.pict"/><Relationship Id="rId1" Type="http://schemas.openxmlformats.org/officeDocument/2006/relationships/image" Target="../media/image2.pict"/><Relationship Id="rId2" Type="http://schemas.openxmlformats.org/officeDocument/2006/relationships/image" Target="../media/image3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ict"/><Relationship Id="rId2" Type="http://schemas.openxmlformats.org/officeDocument/2006/relationships/image" Target="../media/image8.pict"/><Relationship Id="rId3" Type="http://schemas.openxmlformats.org/officeDocument/2006/relationships/image" Target="../media/image9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ict"/><Relationship Id="rId2" Type="http://schemas.openxmlformats.org/officeDocument/2006/relationships/image" Target="../media/image11.pict"/><Relationship Id="rId3" Type="http://schemas.openxmlformats.org/officeDocument/2006/relationships/image" Target="../media/image12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372EB27-F04F-49D1-B0A3-4B88E459FFEA}" type="datetimeFigureOut">
              <a:rPr lang="en-US" smtClean="0"/>
              <a:pPr/>
              <a:t>4/21/15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Microsoft_Equation3.bin"/><Relationship Id="rId6" Type="http://schemas.openxmlformats.org/officeDocument/2006/relationships/oleObject" Target="../embeddings/Microsoft_Equation4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Equation5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6.bin"/><Relationship Id="rId4" Type="http://schemas.openxmlformats.org/officeDocument/2006/relationships/oleObject" Target="../embeddings/Microsoft_Equation7.bin"/><Relationship Id="rId5" Type="http://schemas.openxmlformats.org/officeDocument/2006/relationships/oleObject" Target="../embeddings/Microsoft_Equation8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9.bin"/><Relationship Id="rId4" Type="http://schemas.openxmlformats.org/officeDocument/2006/relationships/oleObject" Target="../embeddings/Microsoft_Equation10.bin"/><Relationship Id="rId5" Type="http://schemas.openxmlformats.org/officeDocument/2006/relationships/oleObject" Target="../embeddings/Microsoft_Equation11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How To Measure Acceleration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Ummm</a:t>
            </a:r>
            <a:r>
              <a:rPr lang="en-US" dirty="0" smtClean="0"/>
              <a:t>…Isn’t that thing in the bag an accelerometer?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944"/>
            <a:ext cx="8229600" cy="1143000"/>
          </a:xfrm>
        </p:spPr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14149" y="5477302"/>
            <a:ext cx="7543800" cy="533401"/>
            <a:chOff x="762000" y="2895599"/>
            <a:chExt cx="7543800" cy="533401"/>
          </a:xfrm>
        </p:grpSpPr>
        <p:grpSp>
          <p:nvGrpSpPr>
            <p:cNvPr id="5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84"/>
            <p:cNvGrpSpPr/>
            <p:nvPr/>
          </p:nvGrpSpPr>
          <p:grpSpPr>
            <a:xfrm>
              <a:off x="762006" y="3067859"/>
              <a:ext cx="7543791" cy="188880"/>
              <a:chOff x="762000" y="3087720"/>
              <a:chExt cx="7619952" cy="152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1715068" y="5567150"/>
            <a:ext cx="838200" cy="381000"/>
            <a:chOff x="3966949" y="5553502"/>
            <a:chExt cx="838200" cy="381000"/>
          </a:xfrm>
        </p:grpSpPr>
        <p:grpSp>
          <p:nvGrpSpPr>
            <p:cNvPr id="84" name="Group 180"/>
            <p:cNvGrpSpPr/>
            <p:nvPr/>
          </p:nvGrpSpPr>
          <p:grpSpPr>
            <a:xfrm>
              <a:off x="3966949" y="5553502"/>
              <a:ext cx="838200" cy="381000"/>
              <a:chOff x="5154304" y="2971800"/>
              <a:chExt cx="838200" cy="381000"/>
            </a:xfrm>
          </p:grpSpPr>
          <p:cxnSp>
            <p:nvCxnSpPr>
              <p:cNvPr id="86" name="Straight Connector 85"/>
              <p:cNvCxnSpPr>
                <a:stCxn id="87" idx="0"/>
                <a:endCxn id="87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Oval 86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5" name="Straight Connector 84"/>
            <p:cNvCxnSpPr>
              <a:stCxn id="87" idx="0"/>
              <a:endCxn id="87" idx="4"/>
            </p:cNvCxnSpPr>
            <p:nvPr/>
          </p:nvCxnSpPr>
          <p:spPr>
            <a:xfrm rot="16200000" flipH="1">
              <a:off x="4195549" y="5744002"/>
              <a:ext cx="38100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Group 171"/>
          <p:cNvGrpSpPr/>
          <p:nvPr/>
        </p:nvGrpSpPr>
        <p:grpSpPr>
          <a:xfrm>
            <a:off x="1145274" y="5943032"/>
            <a:ext cx="6477000" cy="369332"/>
            <a:chOff x="1295400" y="3363604"/>
            <a:chExt cx="6477000" cy="369332"/>
          </a:xfrm>
        </p:grpSpPr>
        <p:sp>
          <p:nvSpPr>
            <p:cNvPr id="173" name="TextBox 172"/>
            <p:cNvSpPr txBox="1"/>
            <p:nvPr/>
          </p:nvSpPr>
          <p:spPr>
            <a:xfrm>
              <a:off x="438434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0" name="Oval 179"/>
          <p:cNvSpPr/>
          <p:nvPr/>
        </p:nvSpPr>
        <p:spPr>
          <a:xfrm>
            <a:off x="4299045" y="3084394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>
            <a:stCxn id="180" idx="4"/>
          </p:cNvCxnSpPr>
          <p:nvPr/>
        </p:nvCxnSpPr>
        <p:spPr>
          <a:xfrm rot="5400000">
            <a:off x="3875964" y="3794077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Arrow Connector 182"/>
          <p:cNvCxnSpPr/>
          <p:nvPr/>
        </p:nvCxnSpPr>
        <p:spPr>
          <a:xfrm rot="16200000" flipV="1">
            <a:off x="3878240" y="2554405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/>
          <p:cNvCxnSpPr/>
          <p:nvPr/>
        </p:nvCxnSpPr>
        <p:spPr>
          <a:xfrm rot="10800000" flipH="1" flipV="1">
            <a:off x="4492788" y="3182601"/>
            <a:ext cx="246194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3480179" y="3916906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187" name="TextBox 186"/>
          <p:cNvSpPr txBox="1"/>
          <p:nvPr/>
        </p:nvSpPr>
        <p:spPr>
          <a:xfrm>
            <a:off x="3455159" y="1790130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sp>
        <p:nvSpPr>
          <p:cNvPr id="188" name="TextBox 187"/>
          <p:cNvSpPr txBox="1"/>
          <p:nvPr/>
        </p:nvSpPr>
        <p:spPr>
          <a:xfrm>
            <a:off x="7382019" y="2919643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PPS</a:t>
            </a:r>
            <a:endParaRPr lang="en-US" sz="2800" baseline="-25000" dirty="0"/>
          </a:p>
        </p:txBody>
      </p:sp>
      <p:grpSp>
        <p:nvGrpSpPr>
          <p:cNvPr id="190" name="Group 205"/>
          <p:cNvGrpSpPr/>
          <p:nvPr/>
        </p:nvGrpSpPr>
        <p:grpSpPr>
          <a:xfrm>
            <a:off x="1053261" y="1897039"/>
            <a:ext cx="828393" cy="1882706"/>
            <a:chOff x="3209607" y="2866030"/>
            <a:chExt cx="828393" cy="1882706"/>
          </a:xfrm>
        </p:grpSpPr>
        <p:sp>
          <p:nvSpPr>
            <p:cNvPr id="283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4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1" name="Group 16"/>
          <p:cNvGrpSpPr/>
          <p:nvPr/>
        </p:nvGrpSpPr>
        <p:grpSpPr>
          <a:xfrm>
            <a:off x="1103468" y="2578993"/>
            <a:ext cx="602466" cy="1280241"/>
            <a:chOff x="3848669" y="3875964"/>
            <a:chExt cx="327546" cy="696036"/>
          </a:xfrm>
        </p:grpSpPr>
        <p:sp>
          <p:nvSpPr>
            <p:cNvPr id="281" name="Rectangle 280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32"/>
          <p:cNvGrpSpPr/>
          <p:nvPr/>
        </p:nvGrpSpPr>
        <p:grpSpPr>
          <a:xfrm flipH="1">
            <a:off x="1513606" y="2813712"/>
            <a:ext cx="646596" cy="45719"/>
            <a:chOff x="762000" y="2895599"/>
            <a:chExt cx="7543800" cy="533401"/>
          </a:xfrm>
        </p:grpSpPr>
        <p:grpSp>
          <p:nvGrpSpPr>
            <p:cNvPr id="197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67" name="Rectangle 266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8" name="Straight Connector 267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8" name="Group 84"/>
            <p:cNvGrpSpPr/>
            <p:nvPr/>
          </p:nvGrpSpPr>
          <p:grpSpPr>
            <a:xfrm>
              <a:off x="762005" y="3067859"/>
              <a:ext cx="7543791" cy="188880"/>
              <a:chOff x="762000" y="3087720"/>
              <a:chExt cx="7619952" cy="152400"/>
            </a:xfrm>
          </p:grpSpPr>
          <p:sp>
            <p:nvSpPr>
              <p:cNvPr id="199" name="Oval 198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Oval 199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Oval 200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Oval 202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Oval 206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Oval 265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9" name="TextBox 188"/>
          <p:cNvSpPr txBox="1"/>
          <p:nvPr/>
        </p:nvSpPr>
        <p:spPr>
          <a:xfrm>
            <a:off x="6938831" y="2973991"/>
            <a:ext cx="526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4256842" y="1484502"/>
            <a:ext cx="526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6" grpId="0"/>
      <p:bldP spid="187" grpId="0"/>
      <p:bldP spid="188" grpId="0"/>
      <p:bldP spid="189" grpId="0"/>
      <p:bldP spid="1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374754"/>
            <a:ext cx="8229600" cy="1143000"/>
          </a:xfrm>
        </p:spPr>
        <p:txBody>
          <a:bodyPr/>
          <a:lstStyle/>
          <a:p>
            <a:r>
              <a:rPr lang="en-US" dirty="0" smtClean="0"/>
              <a:t>Find the acceleration!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036"/>
            <a:ext cx="8229600" cy="485556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rider’s mass is 50kg. How much does the rider weigh? (7)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The force factor meter reads 2.2. How big is the forward push on the person by the seat? (8)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What is the size and direction of the net force acting on the person? (9)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What is the person’s acceleration? (10)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822825" y="1947863"/>
          <a:ext cx="1252538" cy="814387"/>
        </p:xfrm>
        <a:graphic>
          <a:graphicData uri="http://schemas.openxmlformats.org/presentationml/2006/ole">
            <p:oleObj spid="_x0000_s23554" name="Equation" r:id="rId3" imgW="1092200" imgH="71120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7336075" y="3255928"/>
          <a:ext cx="1358900" cy="660400"/>
        </p:xfrm>
        <a:graphic>
          <a:graphicData uri="http://schemas.openxmlformats.org/presentationml/2006/ole">
            <p:oleObj spid="_x0000_s23555" name="Equation" r:id="rId4" imgW="1358900" imgH="660400" progId="Equation.3">
              <p:embed/>
            </p:oleObj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7108825" y="4527550"/>
          <a:ext cx="965200" cy="673100"/>
        </p:xfrm>
        <a:graphic>
          <a:graphicData uri="http://schemas.openxmlformats.org/presentationml/2006/ole">
            <p:oleObj spid="_x0000_s23556" name="Equation" r:id="rId5" imgW="965200" imgH="673100" progId="Equation.3">
              <p:embed/>
            </p:oleObj>
          </a:graphicData>
        </a:graphic>
      </p:graphicFrame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3753789" y="5381762"/>
          <a:ext cx="825500" cy="1003300"/>
        </p:xfrm>
        <a:graphic>
          <a:graphicData uri="http://schemas.openxmlformats.org/presentationml/2006/ole">
            <p:oleObj spid="_x0000_s23557" name="Equation" r:id="rId6" imgW="825500" imgH="1003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Hey—the guy sitting next to this rider had a mass of 100 kg.  What do you think his force factor </a:t>
            </a:r>
            <a:r>
              <a:rPr lang="en-US" smtClean="0">
                <a:latin typeface="Arial" pitchFamily="34" charset="0"/>
                <a:cs typeface="Arial" pitchFamily="34" charset="0"/>
              </a:rPr>
              <a:t>meter reads?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(11)</a:t>
            </a:r>
          </a:p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653138" y="2784225"/>
          <a:ext cx="1435100" cy="3594100"/>
        </p:xfrm>
        <a:graphic>
          <a:graphicData uri="http://schemas.openxmlformats.org/presentationml/2006/ole">
            <p:oleObj spid="_x0000_s24579" name="Equation" r:id="rId3" imgW="1435100" imgH="3594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52" y="362894"/>
            <a:ext cx="8229600" cy="1143000"/>
          </a:xfrm>
        </p:spPr>
        <p:txBody>
          <a:bodyPr/>
          <a:lstStyle/>
          <a:p>
            <a:r>
              <a:rPr lang="en-US" dirty="0" smtClean="0"/>
              <a:t>Tougher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6864"/>
            <a:ext cx="6762466" cy="5188651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the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Screamin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 Eagle, a 50 kg rider goes over the crest of a hill.  The FF meter is held on the head-to-toe axis.  Predict the reading on the meter. (12)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Draw a force diagram for the rider. (13)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 rot="5400000">
            <a:off x="7997359" y="51862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5400000">
            <a:off x="7997359" y="6044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5400000">
            <a:off x="7997359" y="69026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5400000">
            <a:off x="7997359" y="7760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5400000">
            <a:off x="7997359" y="8619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5400000">
            <a:off x="7997359" y="94773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5400000">
            <a:off x="7997359" y="10335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5400000">
            <a:off x="7997359" y="111937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5400000">
            <a:off x="7997359" y="12051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7997359" y="129101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5400000">
            <a:off x="7997359" y="13768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5400000">
            <a:off x="7997359" y="146266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5400000">
            <a:off x="7997359" y="15484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7997359" y="16343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5400000">
            <a:off x="7997359" y="172012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5400000">
            <a:off x="7997359" y="18059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7997359" y="189176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5400000">
            <a:off x="7997359" y="197759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5400000">
            <a:off x="7997359" y="206341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7997359" y="214923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5400000">
            <a:off x="7997359" y="223505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7997359" y="232087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5400000">
            <a:off x="7997359" y="240669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5400000">
            <a:off x="7997359" y="249252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5400000">
            <a:off x="7997359" y="257834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5400000">
            <a:off x="7997359" y="266416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5400000">
            <a:off x="7997359" y="274998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5400000">
            <a:off x="7997359" y="283580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5400000">
            <a:off x="7997359" y="292162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5400000">
            <a:off x="7997359" y="300744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5400000">
            <a:off x="7997359" y="309327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5400000">
            <a:off x="7997359" y="317909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5400000">
            <a:off x="7997359" y="326491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5400000">
            <a:off x="7997359" y="335073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5400000">
            <a:off x="7997359" y="343655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5400000">
            <a:off x="7997359" y="352237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7997359" y="360820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rot="5400000">
            <a:off x="7997359" y="369402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5400000">
            <a:off x="7997359" y="377984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7997359" y="386566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 rot="5400000">
            <a:off x="7997359" y="395148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7997359" y="403730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5400000">
            <a:off x="7997359" y="412312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5400000">
            <a:off x="7997359" y="420895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rot="5400000">
            <a:off x="7997359" y="429477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 rot="5400000">
            <a:off x="7997359" y="438059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rot="5400000">
            <a:off x="7997359" y="446641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rot="5400000">
            <a:off x="7997359" y="455223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5400000">
            <a:off x="7997359" y="463805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5400000">
            <a:off x="7997359" y="472388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5400000">
            <a:off x="7997359" y="480970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400000">
            <a:off x="7997359" y="489552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5400000">
            <a:off x="7997359" y="49813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5400000">
            <a:off x="7997359" y="506716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7997359" y="51529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5400000">
            <a:off x="7997359" y="52388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5400000">
            <a:off x="7997359" y="532463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 rot="5400000">
            <a:off x="7997359" y="54104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 rot="5400000">
            <a:off x="7997359" y="549627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 rot="5400000">
            <a:off x="7997359" y="55820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5400000">
            <a:off x="7997359" y="566791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5400000">
            <a:off x="7997359" y="57537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5400000">
            <a:off x="7997359" y="583956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5400000">
            <a:off x="7997359" y="59253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5400000">
            <a:off x="7997359" y="60112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 rot="5400000">
            <a:off x="7997359" y="609702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 rot="5400000">
            <a:off x="7997359" y="61828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 rot="5400000">
            <a:off x="7997359" y="626866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8305800" y="879436"/>
            <a:ext cx="304800" cy="5162224"/>
            <a:chOff x="8305800" y="879436"/>
            <a:chExt cx="304800" cy="5162224"/>
          </a:xfrm>
        </p:grpSpPr>
        <p:sp>
          <p:nvSpPr>
            <p:cNvPr id="84" name="TextBox 83"/>
            <p:cNvSpPr txBox="1"/>
            <p:nvPr/>
          </p:nvSpPr>
          <p:spPr>
            <a:xfrm>
              <a:off x="8305800" y="32882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305800" y="248532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305800" y="168238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305800" y="879436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305800" y="4101152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305800" y="488674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305800" y="567232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 rot="5400000">
            <a:off x="7725392" y="4133206"/>
            <a:ext cx="651933" cy="296333"/>
            <a:chOff x="5154304" y="2971800"/>
            <a:chExt cx="838200" cy="381000"/>
          </a:xfrm>
        </p:grpSpPr>
        <p:sp>
          <p:nvSpPr>
            <p:cNvPr id="92" name="Oval 91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>
              <a:stCxn id="92" idx="0"/>
              <a:endCxn id="92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1" name="Group 190"/>
          <p:cNvGrpSpPr/>
          <p:nvPr/>
        </p:nvGrpSpPr>
        <p:grpSpPr>
          <a:xfrm>
            <a:off x="2739233" y="3016156"/>
            <a:ext cx="2637985" cy="2000660"/>
            <a:chOff x="2534516" y="3452884"/>
            <a:chExt cx="2987228" cy="2265528"/>
          </a:xfrm>
        </p:grpSpPr>
        <p:grpSp>
          <p:nvGrpSpPr>
            <p:cNvPr id="95" name="Group 205"/>
            <p:cNvGrpSpPr/>
            <p:nvPr/>
          </p:nvGrpSpPr>
          <p:grpSpPr>
            <a:xfrm>
              <a:off x="3086777" y="3452884"/>
              <a:ext cx="828393" cy="1882706"/>
              <a:chOff x="3209607" y="2866030"/>
              <a:chExt cx="828393" cy="1882706"/>
            </a:xfrm>
          </p:grpSpPr>
          <p:sp>
            <p:nvSpPr>
              <p:cNvPr id="188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16"/>
            <p:cNvGrpSpPr/>
            <p:nvPr/>
          </p:nvGrpSpPr>
          <p:grpSpPr>
            <a:xfrm>
              <a:off x="3136984" y="4134838"/>
              <a:ext cx="602466" cy="1280241"/>
              <a:chOff x="3848669" y="3875964"/>
              <a:chExt cx="327546" cy="696036"/>
            </a:xfrm>
          </p:grpSpPr>
          <p:sp>
            <p:nvSpPr>
              <p:cNvPr id="186" name="Rectangle 185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Rounded Rectangle 96"/>
            <p:cNvSpPr/>
            <p:nvPr/>
          </p:nvSpPr>
          <p:spPr>
            <a:xfrm>
              <a:off x="2534516" y="4331482"/>
              <a:ext cx="2987228" cy="11045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21"/>
            <p:cNvGrpSpPr/>
            <p:nvPr/>
          </p:nvGrpSpPr>
          <p:grpSpPr>
            <a:xfrm>
              <a:off x="4722628" y="5488302"/>
              <a:ext cx="548076" cy="230110"/>
              <a:chOff x="4697106" y="4626591"/>
              <a:chExt cx="297976" cy="125105"/>
            </a:xfrm>
          </p:grpSpPr>
          <p:sp>
            <p:nvSpPr>
              <p:cNvPr id="184" name="Oval 183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22"/>
            <p:cNvGrpSpPr/>
            <p:nvPr/>
          </p:nvGrpSpPr>
          <p:grpSpPr>
            <a:xfrm>
              <a:off x="2768798" y="5488302"/>
              <a:ext cx="548076" cy="230110"/>
              <a:chOff x="4697106" y="4626591"/>
              <a:chExt cx="297976" cy="125105"/>
            </a:xfrm>
          </p:grpSpPr>
          <p:sp>
            <p:nvSpPr>
              <p:cNvPr id="182" name="Oval 18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25"/>
            <p:cNvGrpSpPr/>
            <p:nvPr/>
          </p:nvGrpSpPr>
          <p:grpSpPr>
            <a:xfrm>
              <a:off x="4270792" y="4134838"/>
              <a:ext cx="602466" cy="1280241"/>
              <a:chOff x="3848669" y="3875964"/>
              <a:chExt cx="327546" cy="696036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Rectangle 180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32"/>
            <p:cNvGrpSpPr/>
            <p:nvPr/>
          </p:nvGrpSpPr>
          <p:grpSpPr>
            <a:xfrm rot="16200000" flipH="1">
              <a:off x="3369703" y="4342261"/>
              <a:ext cx="646596" cy="45719"/>
              <a:chOff x="762000" y="2895599"/>
              <a:chExt cx="7543800" cy="533401"/>
            </a:xfrm>
          </p:grpSpPr>
          <p:grpSp>
            <p:nvGrpSpPr>
              <p:cNvPr id="102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72" name="Rectangle 171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Group 84"/>
              <p:cNvGrpSpPr/>
              <p:nvPr/>
            </p:nvGrpSpPr>
            <p:grpSpPr>
              <a:xfrm>
                <a:off x="762005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Oval 170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204" name="Freeform 203"/>
          <p:cNvSpPr/>
          <p:nvPr/>
        </p:nvSpPr>
        <p:spPr>
          <a:xfrm>
            <a:off x="641446" y="4913194"/>
            <a:ext cx="6823880" cy="1419368"/>
          </a:xfrm>
          <a:custGeom>
            <a:avLst/>
            <a:gdLst>
              <a:gd name="connsiteX0" fmla="*/ 0 w 5240740"/>
              <a:gd name="connsiteY0" fmla="*/ 1419368 h 1419368"/>
              <a:gd name="connsiteX1" fmla="*/ 2661314 w 5240740"/>
              <a:gd name="connsiteY1" fmla="*/ 13648 h 1419368"/>
              <a:gd name="connsiteX2" fmla="*/ 5240740 w 5240740"/>
              <a:gd name="connsiteY2" fmla="*/ 1337481 h 141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40740" h="1419368">
                <a:moveTo>
                  <a:pt x="0" y="1419368"/>
                </a:moveTo>
                <a:cubicBezTo>
                  <a:pt x="893928" y="723332"/>
                  <a:pt x="1787857" y="27296"/>
                  <a:pt x="2661314" y="13648"/>
                </a:cubicBezTo>
                <a:cubicBezTo>
                  <a:pt x="3534771" y="0"/>
                  <a:pt x="4792639" y="1107744"/>
                  <a:pt x="5240740" y="133748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7848600" y="533400"/>
            <a:ext cx="414866" cy="5867400"/>
            <a:chOff x="7848600" y="533400"/>
            <a:chExt cx="414866" cy="5867400"/>
          </a:xfrm>
        </p:grpSpPr>
        <p:sp>
          <p:nvSpPr>
            <p:cNvPr id="75" name="Rectangle 74"/>
            <p:cNvSpPr/>
            <p:nvPr/>
          </p:nvSpPr>
          <p:spPr>
            <a:xfrm rot="5400000">
              <a:off x="5122333" y="3259667"/>
              <a:ext cx="5867400" cy="4148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7848600" y="3467101"/>
              <a:ext cx="4148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7848600" y="42672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7848600" y="50673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7848600" y="58674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H="1">
              <a:off x="7848600" y="10668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H="1">
              <a:off x="7848600" y="18669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flipH="1">
              <a:off x="7848600" y="26670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6" name="Group 215"/>
          <p:cNvGrpSpPr/>
          <p:nvPr/>
        </p:nvGrpSpPr>
        <p:grpSpPr>
          <a:xfrm>
            <a:off x="5528483" y="2922891"/>
            <a:ext cx="1677534" cy="1909263"/>
            <a:chOff x="5528483" y="2922891"/>
            <a:chExt cx="1677534" cy="1909263"/>
          </a:xfrm>
        </p:grpSpPr>
        <p:cxnSp>
          <p:nvCxnSpPr>
            <p:cNvPr id="207" name="Straight Arrow Connector 206"/>
            <p:cNvCxnSpPr/>
            <p:nvPr/>
          </p:nvCxnSpPr>
          <p:spPr>
            <a:xfrm>
              <a:off x="6075527" y="4653893"/>
              <a:ext cx="1130490" cy="1588"/>
            </a:xfrm>
            <a:prstGeom prst="straightConnector1">
              <a:avLst/>
            </a:prstGeom>
            <a:ln w="762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Arrow Connector 207"/>
            <p:cNvCxnSpPr/>
            <p:nvPr/>
          </p:nvCxnSpPr>
          <p:spPr>
            <a:xfrm rot="5400000">
              <a:off x="5799169" y="4077264"/>
              <a:ext cx="550453" cy="2274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Arrow Connector 208"/>
            <p:cNvCxnSpPr/>
            <p:nvPr/>
          </p:nvCxnSpPr>
          <p:spPr>
            <a:xfrm rot="5400000">
              <a:off x="5796894" y="3392601"/>
              <a:ext cx="555003" cy="2274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5610366" y="446282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5528483" y="2922891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Symbol" pitchFamily="18" charset="2"/>
                </a:rPr>
                <a:t>S</a:t>
              </a:r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5583075" y="363826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-0.00139 -0.12014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184" name="Content Placeholder 183"/>
          <p:cNvSpPr>
            <a:spLocks noGrp="1"/>
          </p:cNvSpPr>
          <p:nvPr>
            <p:ph idx="1"/>
          </p:nvPr>
        </p:nvSpPr>
        <p:spPr>
          <a:xfrm>
            <a:off x="457200" y="4823012"/>
            <a:ext cx="7198659" cy="1501588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Can you calculate the net force on the rider?  The acceleration of the rider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80" name="Oval 179"/>
          <p:cNvSpPr/>
          <p:nvPr/>
        </p:nvSpPr>
        <p:spPr>
          <a:xfrm>
            <a:off x="2531456" y="2455879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>
            <a:stCxn id="180" idx="4"/>
          </p:cNvCxnSpPr>
          <p:nvPr/>
        </p:nvCxnSpPr>
        <p:spPr>
          <a:xfrm rot="5400000">
            <a:off x="2108375" y="3165562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1548817" y="3329334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grpSp>
        <p:nvGrpSpPr>
          <p:cNvPr id="210" name="Group 209"/>
          <p:cNvGrpSpPr/>
          <p:nvPr/>
        </p:nvGrpSpPr>
        <p:grpSpPr>
          <a:xfrm>
            <a:off x="7848600" y="533400"/>
            <a:ext cx="762000" cy="5867400"/>
            <a:chOff x="7848600" y="533400"/>
            <a:chExt cx="762000" cy="5867400"/>
          </a:xfrm>
        </p:grpSpPr>
        <p:sp>
          <p:nvSpPr>
            <p:cNvPr id="102" name="Oval 101"/>
            <p:cNvSpPr/>
            <p:nvPr/>
          </p:nvSpPr>
          <p:spPr>
            <a:xfrm rot="5400000">
              <a:off x="7997359" y="51862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rot="5400000">
              <a:off x="7997359" y="6044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7997359" y="69026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rot="5400000">
              <a:off x="7997359" y="7760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rot="5400000">
              <a:off x="7997359" y="8619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rot="5400000">
              <a:off x="7997359" y="94773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7997359" y="10335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rot="5400000">
              <a:off x="7997359" y="111937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7997359" y="12051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rot="5400000">
              <a:off x="7997359" y="129101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rot="5400000">
              <a:off x="7997359" y="13768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rot="5400000">
              <a:off x="7997359" y="146266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rot="5400000">
              <a:off x="7997359" y="15484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rot="5400000">
              <a:off x="7997359" y="16343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rot="5400000">
              <a:off x="7997359" y="172012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rot="5400000">
              <a:off x="7997359" y="18059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rot="5400000">
              <a:off x="7997359" y="189176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rot="5400000">
              <a:off x="7997359" y="197759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rot="5400000">
              <a:off x="7997359" y="206341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rot="5400000">
              <a:off x="7997359" y="214923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rot="5400000">
              <a:off x="7997359" y="223505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7997359" y="232087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rot="5400000">
              <a:off x="7997359" y="240669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7997359" y="249252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rot="5400000">
              <a:off x="7997359" y="257834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rot="5400000">
              <a:off x="7997359" y="266416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7997359" y="274998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rot="5400000">
              <a:off x="7997359" y="283580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7997359" y="292162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rot="5400000">
              <a:off x="7997359" y="300744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rot="5400000">
              <a:off x="7997359" y="309327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rot="5400000">
              <a:off x="7997359" y="317909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rot="5400000">
              <a:off x="7997359" y="326491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7997359" y="335073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7997359" y="343655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7997359" y="352237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7997359" y="360820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rot="5400000">
              <a:off x="7997359" y="369402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rot="5400000">
              <a:off x="7997359" y="377984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rot="5400000">
              <a:off x="7997359" y="386566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rot="5400000">
              <a:off x="7997359" y="395148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rot="5400000">
              <a:off x="7997359" y="403730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rot="5400000">
              <a:off x="7997359" y="412312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rot="5400000">
              <a:off x="7997359" y="420895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rot="5400000">
              <a:off x="7997359" y="429477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rot="5400000">
              <a:off x="7997359" y="438059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7997359" y="446641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rot="5400000">
              <a:off x="7997359" y="455223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rot="5400000">
              <a:off x="7997359" y="463805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rot="5400000">
              <a:off x="7997359" y="472388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rot="5400000">
              <a:off x="7997359" y="480970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7997359" y="489552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rot="5400000">
              <a:off x="7997359" y="49813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7997359" y="506716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5400000">
              <a:off x="7997359" y="51529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7997359" y="52388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7997359" y="532463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5400000">
              <a:off x="7997359" y="54104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7997359" y="549627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rot="5400000">
              <a:off x="7997359" y="55820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rot="5400000">
              <a:off x="7997359" y="566791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7997359" y="57537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rot="5400000">
              <a:off x="7997359" y="583956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7997359" y="59253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rot="5400000">
              <a:off x="7997359" y="60112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rot="5400000">
              <a:off x="7997359" y="609702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rot="5400000">
              <a:off x="7997359" y="61828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rot="5400000">
              <a:off x="7997359" y="626866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0" name="Group 169"/>
            <p:cNvGrpSpPr/>
            <p:nvPr/>
          </p:nvGrpSpPr>
          <p:grpSpPr>
            <a:xfrm>
              <a:off x="8305800" y="879436"/>
              <a:ext cx="304800" cy="5162224"/>
              <a:chOff x="8305800" y="879436"/>
              <a:chExt cx="304800" cy="5162224"/>
            </a:xfrm>
          </p:grpSpPr>
          <p:sp>
            <p:nvSpPr>
              <p:cNvPr id="171" name="TextBox 170"/>
              <p:cNvSpPr txBox="1"/>
              <p:nvPr/>
            </p:nvSpPr>
            <p:spPr>
              <a:xfrm>
                <a:off x="8305800" y="328826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8305800" y="2485324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8305800" y="168238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8305800" y="879436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8305800" y="4101152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8305800" y="488674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8305800" y="567232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192" name="Group 191"/>
            <p:cNvGrpSpPr/>
            <p:nvPr/>
          </p:nvGrpSpPr>
          <p:grpSpPr>
            <a:xfrm rot="5400000">
              <a:off x="7725392" y="3323539"/>
              <a:ext cx="651933" cy="296333"/>
              <a:chOff x="5848794" y="2971800"/>
              <a:chExt cx="838200" cy="381000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584879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Connector 193"/>
              <p:cNvCxnSpPr>
                <a:stCxn id="193" idx="0"/>
                <a:endCxn id="193" idx="4"/>
              </p:cNvCxnSpPr>
              <p:nvPr/>
            </p:nvCxnSpPr>
            <p:spPr>
              <a:xfrm rot="16200000" flipH="1">
                <a:off x="6077395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5" name="Group 194"/>
            <p:cNvGrpSpPr/>
            <p:nvPr/>
          </p:nvGrpSpPr>
          <p:grpSpPr>
            <a:xfrm>
              <a:off x="7848600" y="533400"/>
              <a:ext cx="414866" cy="5867400"/>
              <a:chOff x="7848600" y="533400"/>
              <a:chExt cx="414866" cy="5867400"/>
            </a:xfrm>
          </p:grpSpPr>
          <p:sp>
            <p:nvSpPr>
              <p:cNvPr id="196" name="Rectangle 195"/>
              <p:cNvSpPr/>
              <p:nvPr/>
            </p:nvSpPr>
            <p:spPr>
              <a:xfrm rot="5400000">
                <a:off x="5122333" y="3259667"/>
                <a:ext cx="5867400" cy="4148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7" name="Straight Connector 196"/>
              <p:cNvCxnSpPr/>
              <p:nvPr/>
            </p:nvCxnSpPr>
            <p:spPr>
              <a:xfrm flipH="1">
                <a:off x="7848600" y="3467101"/>
                <a:ext cx="41486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7848600" y="42672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H="1">
                <a:off x="7848600" y="50673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flipH="1">
                <a:off x="7848600" y="58674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flipH="1">
                <a:off x="7848600" y="10668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7848600" y="18669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7848600" y="26670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2" name="Group 205"/>
          <p:cNvGrpSpPr/>
          <p:nvPr/>
        </p:nvGrpSpPr>
        <p:grpSpPr>
          <a:xfrm>
            <a:off x="513886" y="2073353"/>
            <a:ext cx="731544" cy="1662595"/>
            <a:chOff x="3209607" y="2866030"/>
            <a:chExt cx="828393" cy="1882706"/>
          </a:xfrm>
        </p:grpSpPr>
        <p:sp>
          <p:nvSpPr>
            <p:cNvPr id="305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6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Group 16"/>
          <p:cNvGrpSpPr/>
          <p:nvPr/>
        </p:nvGrpSpPr>
        <p:grpSpPr>
          <a:xfrm>
            <a:off x="558223" y="2675578"/>
            <a:ext cx="532030" cy="1130565"/>
            <a:chOff x="3848669" y="3875964"/>
            <a:chExt cx="327546" cy="696036"/>
          </a:xfrm>
        </p:grpSpPr>
        <p:sp>
          <p:nvSpPr>
            <p:cNvPr id="303" name="Rectangle 302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Rectangle 303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32"/>
          <p:cNvGrpSpPr/>
          <p:nvPr/>
        </p:nvGrpSpPr>
        <p:grpSpPr>
          <a:xfrm rot="16200000" flipH="1">
            <a:off x="763735" y="2858751"/>
            <a:ext cx="571001" cy="40374"/>
            <a:chOff x="762000" y="2895599"/>
            <a:chExt cx="7543800" cy="533401"/>
          </a:xfrm>
        </p:grpSpPr>
        <p:grpSp>
          <p:nvGrpSpPr>
            <p:cNvPr id="219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89" name="Rectangle 288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0" name="Straight Connector 289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95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0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221" name="Oval 220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Oval 265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Oval 266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Oval 267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Oval 268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Oval 269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Oval 270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Oval 271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3" name="Oval 272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" name="Oval 273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Oval 275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7" name="Oval 276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Oval 277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9" name="Oval 278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0" name="Oval 279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Oval 280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Oval 281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Oval 282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Oval 283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Oval 284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" name="Oval 285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Oval 286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Oval 287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3" name="TextBox 182"/>
          <p:cNvSpPr txBox="1"/>
          <p:nvPr/>
        </p:nvSpPr>
        <p:spPr>
          <a:xfrm>
            <a:off x="1111624" y="5038165"/>
            <a:ext cx="571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7" name="TextBox 186"/>
          <p:cNvSpPr txBox="1"/>
          <p:nvPr/>
        </p:nvSpPr>
        <p:spPr>
          <a:xfrm>
            <a:off x="2470213" y="3662480"/>
            <a:ext cx="2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194050" y="1886841"/>
          <a:ext cx="1079500" cy="1485900"/>
        </p:xfrm>
        <a:graphic>
          <a:graphicData uri="http://schemas.openxmlformats.org/presentationml/2006/ole">
            <p:oleObj spid="_x0000_s26626" name="Equation" r:id="rId3" imgW="1079500" imgH="1485900" progId="Equation.3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3308350" y="3446463"/>
          <a:ext cx="711200" cy="1003300"/>
        </p:xfrm>
        <a:graphic>
          <a:graphicData uri="http://schemas.openxmlformats.org/presentationml/2006/ole">
            <p:oleObj spid="_x0000_s26627" name="Equation" r:id="rId4" imgW="711200" imgH="1003300" progId="Equation.3">
              <p:embed/>
            </p:oleObj>
          </a:graphicData>
        </a:graphic>
      </p:graphicFrame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4905795" y="1999091"/>
          <a:ext cx="660400" cy="2247900"/>
        </p:xfrm>
        <a:graphic>
          <a:graphicData uri="http://schemas.openxmlformats.org/presentationml/2006/ole">
            <p:oleObj spid="_x0000_s26628" name="Equation" r:id="rId5" imgW="660400" imgH="22479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6" grpId="0"/>
      <p:bldP spid="1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52" y="267358"/>
            <a:ext cx="8229600" cy="1143000"/>
          </a:xfrm>
        </p:spPr>
        <p:txBody>
          <a:bodyPr/>
          <a:lstStyle/>
          <a:p>
            <a:r>
              <a:rPr lang="en-US" dirty="0" smtClean="0"/>
              <a:t>OMG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78" y="4023585"/>
            <a:ext cx="6762466" cy="5188651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the Ninja, a 50kg rider goes upside-down at the top of a loop.  The FF meter is held on the head-to-toe axis.  Predict the reading on the meter. (14)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Draw a force diagram for the rider. (15)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 rot="5400000">
            <a:off x="7997359" y="51862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5400000">
            <a:off x="7997359" y="6044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5400000">
            <a:off x="7997359" y="69026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5400000">
            <a:off x="7997359" y="7760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5400000">
            <a:off x="7997359" y="8619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5400000">
            <a:off x="7997359" y="94773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5400000">
            <a:off x="7997359" y="10335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5400000">
            <a:off x="7997359" y="111937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5400000">
            <a:off x="7997359" y="12051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7997359" y="129101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5400000">
            <a:off x="7997359" y="13768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5400000">
            <a:off x="7997359" y="146266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5400000">
            <a:off x="7997359" y="15484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7997359" y="16343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5400000">
            <a:off x="7997359" y="172012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5400000">
            <a:off x="7997359" y="18059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7997359" y="189176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5400000">
            <a:off x="7997359" y="197759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5400000">
            <a:off x="7997359" y="206341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7997359" y="214923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5400000">
            <a:off x="7997359" y="223505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7997359" y="232087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5400000">
            <a:off x="7997359" y="240669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5400000">
            <a:off x="7997359" y="249252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5400000">
            <a:off x="7997359" y="257834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5400000">
            <a:off x="7997359" y="266416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5400000">
            <a:off x="7997359" y="274998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5400000">
            <a:off x="7997359" y="283580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5400000">
            <a:off x="7997359" y="292162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5400000">
            <a:off x="7997359" y="300744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5400000">
            <a:off x="7997359" y="309327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5400000">
            <a:off x="7997359" y="317909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5400000">
            <a:off x="7997359" y="326491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5400000">
            <a:off x="7997359" y="335073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5400000">
            <a:off x="7997359" y="343655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5400000">
            <a:off x="7997359" y="352237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7997359" y="360820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rot="5400000">
            <a:off x="7997359" y="369402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5400000">
            <a:off x="7997359" y="377984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7997359" y="386566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 rot="5400000">
            <a:off x="7997359" y="395148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7997359" y="403730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5400000">
            <a:off x="7997359" y="412312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5400000">
            <a:off x="7997359" y="420895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rot="5400000">
            <a:off x="7997359" y="429477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 rot="5400000">
            <a:off x="7997359" y="438059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rot="5400000">
            <a:off x="7997359" y="446641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rot="5400000">
            <a:off x="7997359" y="455223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5400000">
            <a:off x="7997359" y="463805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5400000">
            <a:off x="7997359" y="472388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5400000">
            <a:off x="7997359" y="480970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400000">
            <a:off x="7997359" y="489552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5400000">
            <a:off x="7997359" y="49813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5400000">
            <a:off x="7997359" y="506716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7997359" y="51529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5400000">
            <a:off x="7997359" y="52388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5400000">
            <a:off x="7997359" y="532463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 rot="5400000">
            <a:off x="7997359" y="54104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 rot="5400000">
            <a:off x="7997359" y="549627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 rot="5400000">
            <a:off x="7997359" y="55820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5400000">
            <a:off x="7997359" y="566791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5400000">
            <a:off x="7997359" y="57537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5400000">
            <a:off x="7997359" y="583956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5400000">
            <a:off x="7997359" y="59253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5400000">
            <a:off x="7997359" y="60112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 rot="5400000">
            <a:off x="7997359" y="609702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 rot="5400000">
            <a:off x="7997359" y="61828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 rot="5400000">
            <a:off x="7997359" y="626866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82"/>
          <p:cNvGrpSpPr/>
          <p:nvPr/>
        </p:nvGrpSpPr>
        <p:grpSpPr>
          <a:xfrm>
            <a:off x="8148935" y="879436"/>
            <a:ext cx="461665" cy="5162224"/>
            <a:chOff x="8148935" y="879436"/>
            <a:chExt cx="461665" cy="5162224"/>
          </a:xfrm>
        </p:grpSpPr>
        <p:sp>
          <p:nvSpPr>
            <p:cNvPr id="84" name="TextBox 83"/>
            <p:cNvSpPr txBox="1"/>
            <p:nvPr/>
          </p:nvSpPr>
          <p:spPr>
            <a:xfrm>
              <a:off x="8148935" y="328826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148935" y="2485324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148935" y="168238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148935" y="879436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148935" y="4101152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148935" y="488674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148935" y="567232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5" name="Group 90"/>
          <p:cNvGrpSpPr/>
          <p:nvPr/>
        </p:nvGrpSpPr>
        <p:grpSpPr>
          <a:xfrm rot="5400000">
            <a:off x="7725392" y="4109286"/>
            <a:ext cx="651933" cy="296333"/>
            <a:chOff x="5154304" y="2971800"/>
            <a:chExt cx="838200" cy="381000"/>
          </a:xfrm>
        </p:grpSpPr>
        <p:sp>
          <p:nvSpPr>
            <p:cNvPr id="92" name="Oval 91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>
              <a:stCxn id="92" idx="0"/>
              <a:endCxn id="92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Group 200"/>
          <p:cNvGrpSpPr/>
          <p:nvPr/>
        </p:nvGrpSpPr>
        <p:grpSpPr>
          <a:xfrm>
            <a:off x="2766528" y="1658205"/>
            <a:ext cx="2637985" cy="2000660"/>
            <a:chOff x="2766528" y="1658205"/>
            <a:chExt cx="2637985" cy="2000660"/>
          </a:xfrm>
        </p:grpSpPr>
        <p:grpSp>
          <p:nvGrpSpPr>
            <p:cNvPr id="83" name="Group 205"/>
            <p:cNvGrpSpPr/>
            <p:nvPr/>
          </p:nvGrpSpPr>
          <p:grpSpPr>
            <a:xfrm rot="10800000">
              <a:off x="4185274" y="1996270"/>
              <a:ext cx="731544" cy="1662595"/>
              <a:chOff x="3209607" y="2866030"/>
              <a:chExt cx="828393" cy="1882706"/>
            </a:xfrm>
          </p:grpSpPr>
          <p:sp>
            <p:nvSpPr>
              <p:cNvPr id="188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16"/>
            <p:cNvGrpSpPr/>
            <p:nvPr/>
          </p:nvGrpSpPr>
          <p:grpSpPr>
            <a:xfrm rot="10800000">
              <a:off x="4340450" y="1926075"/>
              <a:ext cx="532030" cy="1130565"/>
              <a:chOff x="3848669" y="3875964"/>
              <a:chExt cx="327546" cy="696036"/>
            </a:xfrm>
          </p:grpSpPr>
          <p:sp>
            <p:nvSpPr>
              <p:cNvPr id="186" name="Rectangle 185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Rounded Rectangle 96"/>
            <p:cNvSpPr/>
            <p:nvPr/>
          </p:nvSpPr>
          <p:spPr>
            <a:xfrm rot="10800000">
              <a:off x="2766528" y="1907597"/>
              <a:ext cx="2637985" cy="97538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21"/>
            <p:cNvGrpSpPr/>
            <p:nvPr/>
          </p:nvGrpSpPr>
          <p:grpSpPr>
            <a:xfrm rot="10800000">
              <a:off x="2988218" y="1658205"/>
              <a:ext cx="483999" cy="203207"/>
              <a:chOff x="4697106" y="4626591"/>
              <a:chExt cx="297976" cy="125105"/>
            </a:xfrm>
          </p:grpSpPr>
          <p:sp>
            <p:nvSpPr>
              <p:cNvPr id="184" name="Oval 183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5" name="Group 22"/>
            <p:cNvGrpSpPr/>
            <p:nvPr/>
          </p:nvGrpSpPr>
          <p:grpSpPr>
            <a:xfrm rot="10800000">
              <a:off x="4713622" y="1658205"/>
              <a:ext cx="483999" cy="203207"/>
              <a:chOff x="4697106" y="4626591"/>
              <a:chExt cx="297976" cy="125105"/>
            </a:xfrm>
          </p:grpSpPr>
          <p:sp>
            <p:nvSpPr>
              <p:cNvPr id="182" name="Oval 18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25"/>
            <p:cNvGrpSpPr/>
            <p:nvPr/>
          </p:nvGrpSpPr>
          <p:grpSpPr>
            <a:xfrm rot="10800000">
              <a:off x="3339198" y="1926075"/>
              <a:ext cx="532030" cy="1130565"/>
              <a:chOff x="3848669" y="3875964"/>
              <a:chExt cx="327546" cy="696036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Rectangle 180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32"/>
            <p:cNvGrpSpPr/>
            <p:nvPr/>
          </p:nvGrpSpPr>
          <p:grpSpPr>
            <a:xfrm rot="5400000" flipH="1">
              <a:off x="4095968" y="2833093"/>
              <a:ext cx="571001" cy="40374"/>
              <a:chOff x="762000" y="2895599"/>
              <a:chExt cx="7543800" cy="533401"/>
            </a:xfrm>
          </p:grpSpPr>
          <p:grpSp>
            <p:nvGrpSpPr>
              <p:cNvPr id="99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72" name="Rectangle 171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Group 84"/>
              <p:cNvGrpSpPr/>
              <p:nvPr/>
            </p:nvGrpSpPr>
            <p:grpSpPr>
              <a:xfrm>
                <a:off x="762005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Oval 170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01" name="Group 205"/>
          <p:cNvGrpSpPr/>
          <p:nvPr/>
        </p:nvGrpSpPr>
        <p:grpSpPr>
          <a:xfrm>
            <a:off x="7848600" y="533400"/>
            <a:ext cx="414866" cy="5867400"/>
            <a:chOff x="7848600" y="533400"/>
            <a:chExt cx="414866" cy="5867400"/>
          </a:xfrm>
        </p:grpSpPr>
        <p:sp>
          <p:nvSpPr>
            <p:cNvPr id="75" name="Rectangle 74"/>
            <p:cNvSpPr/>
            <p:nvPr/>
          </p:nvSpPr>
          <p:spPr>
            <a:xfrm rot="5400000">
              <a:off x="5122333" y="3259667"/>
              <a:ext cx="5867400" cy="4148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7848600" y="3467101"/>
              <a:ext cx="4148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7848600" y="42672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7848600" y="50673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7848600" y="58674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H="1">
              <a:off x="7848600" y="10668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H="1">
              <a:off x="7848600" y="18669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flipH="1">
              <a:off x="7848600" y="26670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215"/>
          <p:cNvGrpSpPr/>
          <p:nvPr/>
        </p:nvGrpSpPr>
        <p:grpSpPr>
          <a:xfrm>
            <a:off x="1911828" y="2110850"/>
            <a:ext cx="1677534" cy="1909263"/>
            <a:chOff x="5528483" y="2922891"/>
            <a:chExt cx="1677534" cy="1909263"/>
          </a:xfrm>
        </p:grpSpPr>
        <p:cxnSp>
          <p:nvCxnSpPr>
            <p:cNvPr id="207" name="Straight Arrow Connector 206"/>
            <p:cNvCxnSpPr/>
            <p:nvPr/>
          </p:nvCxnSpPr>
          <p:spPr>
            <a:xfrm flipH="1">
              <a:off x="6075527" y="4653893"/>
              <a:ext cx="1130490" cy="1588"/>
            </a:xfrm>
            <a:prstGeom prst="straightConnector1">
              <a:avLst/>
            </a:prstGeom>
            <a:ln w="762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Arrow Connector 207"/>
            <p:cNvCxnSpPr/>
            <p:nvPr/>
          </p:nvCxnSpPr>
          <p:spPr>
            <a:xfrm rot="5400000">
              <a:off x="5799169" y="4077264"/>
              <a:ext cx="550453" cy="2274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Arrow Connector 208"/>
            <p:cNvCxnSpPr/>
            <p:nvPr/>
          </p:nvCxnSpPr>
          <p:spPr>
            <a:xfrm rot="5400000">
              <a:off x="5796894" y="3392601"/>
              <a:ext cx="555003" cy="2274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5610366" y="446282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5528483" y="2922891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Symbol" pitchFamily="18" charset="2"/>
                </a:rPr>
                <a:t>S</a:t>
              </a:r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5583075" y="363826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</p:grpSp>
      <p:sp>
        <p:nvSpPr>
          <p:cNvPr id="200" name="Block Arc 199"/>
          <p:cNvSpPr/>
          <p:nvPr/>
        </p:nvSpPr>
        <p:spPr>
          <a:xfrm>
            <a:off x="982639" y="1371600"/>
            <a:ext cx="6209731" cy="5486400"/>
          </a:xfrm>
          <a:prstGeom prst="blockArc">
            <a:avLst>
              <a:gd name="adj1" fmla="val 10845535"/>
              <a:gd name="adj2" fmla="val 21563139"/>
              <a:gd name="adj3" fmla="val 181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1.94444E-6 -0.28958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52" y="0"/>
            <a:ext cx="8229600" cy="1143000"/>
          </a:xfrm>
        </p:spPr>
        <p:txBody>
          <a:bodyPr/>
          <a:lstStyle/>
          <a:p>
            <a:r>
              <a:rPr lang="en-US" dirty="0" smtClean="0"/>
              <a:t>Frame of Reference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848" y="4353636"/>
            <a:ext cx="7294728" cy="214269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Before we go on, notice that from the rider’s inverted point of view, the FF meter is moving “down” towards his lap.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So this FF reading is for a force directed which way? (16)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 rot="5400000">
            <a:off x="7997359" y="51862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5400000">
            <a:off x="7997359" y="6044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5400000">
            <a:off x="7997359" y="69026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5400000">
            <a:off x="7997359" y="7760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5400000">
            <a:off x="7997359" y="8619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5400000">
            <a:off x="7997359" y="94773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5400000">
            <a:off x="7997359" y="10335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5400000">
            <a:off x="7997359" y="111937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5400000">
            <a:off x="7997359" y="12051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5400000">
            <a:off x="7997359" y="129101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5400000">
            <a:off x="7997359" y="13768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5400000">
            <a:off x="7997359" y="146266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7997359" y="15484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5400000">
            <a:off x="7997359" y="16343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5400000">
            <a:off x="7997359" y="172012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5400000">
            <a:off x="7997359" y="18059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7997359" y="189176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5400000">
            <a:off x="7997359" y="197759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5400000">
            <a:off x="7997359" y="206341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7997359" y="214923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5400000">
            <a:off x="7997359" y="223505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5400000">
            <a:off x="7997359" y="232087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7997359" y="240669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5400000">
            <a:off x="7997359" y="249252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7997359" y="257834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5400000">
            <a:off x="7997359" y="266416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5400000">
            <a:off x="7997359" y="274998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5400000">
            <a:off x="7997359" y="283580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5400000">
            <a:off x="7997359" y="292162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5400000">
            <a:off x="7997359" y="300744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5400000">
            <a:off x="7997359" y="309327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5400000">
            <a:off x="7997359" y="317909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5400000">
            <a:off x="7997359" y="326491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5400000">
            <a:off x="7997359" y="335073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5400000">
            <a:off x="7997359" y="343655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5400000">
            <a:off x="7997359" y="352237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5400000">
            <a:off x="7997359" y="360820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5400000">
            <a:off x="7997359" y="369402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5400000">
            <a:off x="7997359" y="377984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7997359" y="386566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rot="5400000">
            <a:off x="7997359" y="395148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5400000">
            <a:off x="7997359" y="403730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7997359" y="412312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 rot="5400000">
            <a:off x="7997359" y="420895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7997359" y="429477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5400000">
            <a:off x="7997359" y="438059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5400000">
            <a:off x="7997359" y="446641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rot="5400000">
            <a:off x="7997359" y="455223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 rot="5400000">
            <a:off x="7997359" y="463805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rot="5400000">
            <a:off x="7997359" y="472388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rot="5400000">
            <a:off x="7997359" y="480970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5400000">
            <a:off x="7997359" y="489552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5400000">
            <a:off x="7997359" y="49813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5400000">
            <a:off x="7997359" y="506716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400000">
            <a:off x="7997359" y="51529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5400000">
            <a:off x="7997359" y="52388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5400000">
            <a:off x="7997359" y="532463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7997359" y="54104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5400000">
            <a:off x="7997359" y="549627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5400000">
            <a:off x="7997359" y="55820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 rot="5400000">
            <a:off x="7997359" y="566791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 rot="5400000">
            <a:off x="7997359" y="57537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 rot="5400000">
            <a:off x="7997359" y="583956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5400000">
            <a:off x="7997359" y="59253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5400000">
            <a:off x="7997359" y="60112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5400000">
            <a:off x="7997359" y="609702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5400000">
            <a:off x="7997359" y="61828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5400000">
            <a:off x="7997359" y="626866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82"/>
          <p:cNvGrpSpPr/>
          <p:nvPr/>
        </p:nvGrpSpPr>
        <p:grpSpPr>
          <a:xfrm>
            <a:off x="8148935" y="879436"/>
            <a:ext cx="461665" cy="5162224"/>
            <a:chOff x="8148935" y="879436"/>
            <a:chExt cx="461665" cy="5162224"/>
          </a:xfrm>
        </p:grpSpPr>
        <p:sp>
          <p:nvSpPr>
            <p:cNvPr id="73" name="TextBox 72"/>
            <p:cNvSpPr txBox="1"/>
            <p:nvPr/>
          </p:nvSpPr>
          <p:spPr>
            <a:xfrm>
              <a:off x="8148935" y="328826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8148935" y="2485324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148935" y="168238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148935" y="879436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148935" y="4101152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148935" y="488674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148935" y="567232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80" name="Group 90"/>
          <p:cNvGrpSpPr/>
          <p:nvPr/>
        </p:nvGrpSpPr>
        <p:grpSpPr>
          <a:xfrm rot="5400000">
            <a:off x="7725392" y="4109286"/>
            <a:ext cx="651933" cy="296333"/>
            <a:chOff x="5154304" y="2971800"/>
            <a:chExt cx="838200" cy="381000"/>
          </a:xfrm>
        </p:grpSpPr>
        <p:sp>
          <p:nvSpPr>
            <p:cNvPr id="81" name="Oval 80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>
              <a:stCxn id="81" idx="0"/>
              <a:endCxn id="81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205"/>
          <p:cNvGrpSpPr/>
          <p:nvPr/>
        </p:nvGrpSpPr>
        <p:grpSpPr>
          <a:xfrm>
            <a:off x="7848600" y="533400"/>
            <a:ext cx="414866" cy="5867400"/>
            <a:chOff x="7848600" y="533400"/>
            <a:chExt cx="414866" cy="5867400"/>
          </a:xfrm>
        </p:grpSpPr>
        <p:sp>
          <p:nvSpPr>
            <p:cNvPr id="84" name="Rectangle 83"/>
            <p:cNvSpPr/>
            <p:nvPr/>
          </p:nvSpPr>
          <p:spPr>
            <a:xfrm rot="5400000">
              <a:off x="5122333" y="3259667"/>
              <a:ext cx="5867400" cy="4148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/>
            <p:cNvCxnSpPr/>
            <p:nvPr/>
          </p:nvCxnSpPr>
          <p:spPr>
            <a:xfrm flipH="1">
              <a:off x="7848600" y="3467101"/>
              <a:ext cx="4148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H="1">
              <a:off x="7848600" y="42672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>
              <a:off x="7848600" y="50673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7848600" y="58674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flipH="1">
              <a:off x="7848600" y="10668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flipH="1">
              <a:off x="7848600" y="18669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flipH="1">
              <a:off x="7848600" y="26670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190"/>
          <p:cNvGrpSpPr/>
          <p:nvPr/>
        </p:nvGrpSpPr>
        <p:grpSpPr>
          <a:xfrm rot="10800000">
            <a:off x="2848414" y="1357954"/>
            <a:ext cx="3788020" cy="2872852"/>
            <a:chOff x="2534516" y="3452884"/>
            <a:chExt cx="2987228" cy="2265528"/>
          </a:xfrm>
        </p:grpSpPr>
        <p:grpSp>
          <p:nvGrpSpPr>
            <p:cNvPr id="93" name="Group 205"/>
            <p:cNvGrpSpPr/>
            <p:nvPr/>
          </p:nvGrpSpPr>
          <p:grpSpPr>
            <a:xfrm>
              <a:off x="3086777" y="3452884"/>
              <a:ext cx="828393" cy="1882706"/>
              <a:chOff x="3209607" y="2866030"/>
              <a:chExt cx="828393" cy="1882706"/>
            </a:xfrm>
          </p:grpSpPr>
          <p:sp>
            <p:nvSpPr>
              <p:cNvPr id="186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7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16"/>
            <p:cNvGrpSpPr/>
            <p:nvPr/>
          </p:nvGrpSpPr>
          <p:grpSpPr>
            <a:xfrm>
              <a:off x="3136984" y="4134838"/>
              <a:ext cx="602466" cy="1280241"/>
              <a:chOff x="3848669" y="3875964"/>
              <a:chExt cx="327546" cy="696036"/>
            </a:xfrm>
          </p:grpSpPr>
          <p:sp>
            <p:nvSpPr>
              <p:cNvPr id="184" name="Rectangle 183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Rectangle 184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Rounded Rectangle 94"/>
            <p:cNvSpPr/>
            <p:nvPr/>
          </p:nvSpPr>
          <p:spPr>
            <a:xfrm>
              <a:off x="2534516" y="4331482"/>
              <a:ext cx="2987228" cy="11045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21"/>
            <p:cNvGrpSpPr/>
            <p:nvPr/>
          </p:nvGrpSpPr>
          <p:grpSpPr>
            <a:xfrm>
              <a:off x="4722628" y="5488302"/>
              <a:ext cx="548076" cy="230110"/>
              <a:chOff x="4697106" y="4626591"/>
              <a:chExt cx="297976" cy="125105"/>
            </a:xfrm>
          </p:grpSpPr>
          <p:sp>
            <p:nvSpPr>
              <p:cNvPr id="182" name="Oval 18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22"/>
            <p:cNvGrpSpPr/>
            <p:nvPr/>
          </p:nvGrpSpPr>
          <p:grpSpPr>
            <a:xfrm>
              <a:off x="2768798" y="5488302"/>
              <a:ext cx="548076" cy="230110"/>
              <a:chOff x="4697106" y="4626591"/>
              <a:chExt cx="297976" cy="125105"/>
            </a:xfrm>
          </p:grpSpPr>
          <p:sp>
            <p:nvSpPr>
              <p:cNvPr id="180" name="Oval 179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25"/>
            <p:cNvGrpSpPr/>
            <p:nvPr/>
          </p:nvGrpSpPr>
          <p:grpSpPr>
            <a:xfrm>
              <a:off x="4270792" y="4134838"/>
              <a:ext cx="602466" cy="1280241"/>
              <a:chOff x="3848669" y="3875964"/>
              <a:chExt cx="327546" cy="696036"/>
            </a:xfrm>
          </p:grpSpPr>
          <p:sp>
            <p:nvSpPr>
              <p:cNvPr id="178" name="Rectangle 177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Rectangle 178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32"/>
            <p:cNvGrpSpPr/>
            <p:nvPr/>
          </p:nvGrpSpPr>
          <p:grpSpPr>
            <a:xfrm rot="16200000" flipH="1">
              <a:off x="3369703" y="4342261"/>
              <a:ext cx="646596" cy="45719"/>
              <a:chOff x="762000" y="2895599"/>
              <a:chExt cx="7543800" cy="533401"/>
            </a:xfrm>
          </p:grpSpPr>
          <p:grpSp>
            <p:nvGrpSpPr>
              <p:cNvPr id="100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70" name="Rectangle 169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1" name="Straight Connector 170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Group 84"/>
              <p:cNvGrpSpPr/>
              <p:nvPr/>
            </p:nvGrpSpPr>
            <p:grpSpPr>
              <a:xfrm>
                <a:off x="762007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02" name="Oval 101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cxnSp>
        <p:nvCxnSpPr>
          <p:cNvPr id="199" name="Straight Arrow Connector 198"/>
          <p:cNvCxnSpPr/>
          <p:nvPr/>
        </p:nvCxnSpPr>
        <p:spPr>
          <a:xfrm>
            <a:off x="4817660" y="3175834"/>
            <a:ext cx="313899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/>
          <p:nvPr/>
        </p:nvCxnSpPr>
        <p:spPr>
          <a:xfrm>
            <a:off x="4831307" y="3170947"/>
            <a:ext cx="234283" cy="1588"/>
          </a:xfrm>
          <a:prstGeom prst="straightConnector1">
            <a:avLst/>
          </a:prstGeom>
          <a:ln w="127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00156 -0.287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00035 -0.0386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944"/>
            <a:ext cx="8229600" cy="1143000"/>
          </a:xfrm>
        </p:spPr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180" name="Oval 179"/>
          <p:cNvSpPr/>
          <p:nvPr/>
        </p:nvSpPr>
        <p:spPr>
          <a:xfrm>
            <a:off x="1598069" y="1587995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>
            <a:stCxn id="180" idx="4"/>
          </p:cNvCxnSpPr>
          <p:nvPr/>
        </p:nvCxnSpPr>
        <p:spPr>
          <a:xfrm rot="5400000">
            <a:off x="1174988" y="2297678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588137" y="1833653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187" name="TextBox 186"/>
          <p:cNvSpPr txBox="1"/>
          <p:nvPr/>
        </p:nvSpPr>
        <p:spPr>
          <a:xfrm>
            <a:off x="588137" y="3350829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3" name="Group 209"/>
          <p:cNvGrpSpPr/>
          <p:nvPr/>
        </p:nvGrpSpPr>
        <p:grpSpPr>
          <a:xfrm>
            <a:off x="7848600" y="533400"/>
            <a:ext cx="762000" cy="5867400"/>
            <a:chOff x="7848600" y="533400"/>
            <a:chExt cx="762000" cy="5867400"/>
          </a:xfrm>
        </p:grpSpPr>
        <p:sp>
          <p:nvSpPr>
            <p:cNvPr id="102" name="Oval 101"/>
            <p:cNvSpPr/>
            <p:nvPr/>
          </p:nvSpPr>
          <p:spPr>
            <a:xfrm rot="5400000">
              <a:off x="7997359" y="51862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rot="5400000">
              <a:off x="7997359" y="6044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7997359" y="69026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rot="5400000">
              <a:off x="7997359" y="7760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rot="5400000">
              <a:off x="7997359" y="8619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rot="5400000">
              <a:off x="7997359" y="94773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7997359" y="10335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rot="5400000">
              <a:off x="7997359" y="111937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7997359" y="12051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rot="5400000">
              <a:off x="7997359" y="129101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rot="5400000">
              <a:off x="7997359" y="13768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rot="5400000">
              <a:off x="7997359" y="146266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rot="5400000">
              <a:off x="7997359" y="15484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rot="5400000">
              <a:off x="7997359" y="16343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rot="5400000">
              <a:off x="7997359" y="172012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rot="5400000">
              <a:off x="7997359" y="18059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rot="5400000">
              <a:off x="7997359" y="189176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rot="5400000">
              <a:off x="7997359" y="197759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rot="5400000">
              <a:off x="7997359" y="206341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rot="5400000">
              <a:off x="7997359" y="214923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rot="5400000">
              <a:off x="7997359" y="223505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7997359" y="232087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rot="5400000">
              <a:off x="7997359" y="240669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7997359" y="249252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rot="5400000">
              <a:off x="7997359" y="257834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rot="5400000">
              <a:off x="7997359" y="266416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7997359" y="274998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rot="5400000">
              <a:off x="7997359" y="283580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7997359" y="292162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rot="5400000">
              <a:off x="7997359" y="300744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rot="5400000">
              <a:off x="7997359" y="309327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rot="5400000">
              <a:off x="7997359" y="317909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rot="5400000">
              <a:off x="7997359" y="326491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7997359" y="335073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7997359" y="343655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7997359" y="352237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7997359" y="360820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rot="5400000">
              <a:off x="7997359" y="369402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rot="5400000">
              <a:off x="7997359" y="377984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rot="5400000">
              <a:off x="7997359" y="386566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rot="5400000">
              <a:off x="7997359" y="395148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rot="5400000">
              <a:off x="7997359" y="403730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rot="5400000">
              <a:off x="7997359" y="412312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rot="5400000">
              <a:off x="7997359" y="420895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rot="5400000">
              <a:off x="7997359" y="429477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rot="5400000">
              <a:off x="7997359" y="438059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7997359" y="446641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rot="5400000">
              <a:off x="7997359" y="455223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rot="5400000">
              <a:off x="7997359" y="463805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rot="5400000">
              <a:off x="7997359" y="472388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rot="5400000">
              <a:off x="7997359" y="480970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7997359" y="489552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rot="5400000">
              <a:off x="7997359" y="49813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7997359" y="506716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5400000">
              <a:off x="7997359" y="51529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7997359" y="52388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7997359" y="532463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5400000">
              <a:off x="7997359" y="54104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7997359" y="549627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rot="5400000">
              <a:off x="7997359" y="55820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rot="5400000">
              <a:off x="7997359" y="566791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7997359" y="57537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rot="5400000">
              <a:off x="7997359" y="583956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7997359" y="59253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rot="5400000">
              <a:off x="7997359" y="60112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rot="5400000">
              <a:off x="7997359" y="609702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rot="5400000">
              <a:off x="7997359" y="61828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rot="5400000">
              <a:off x="7997359" y="626866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169"/>
            <p:cNvGrpSpPr/>
            <p:nvPr/>
          </p:nvGrpSpPr>
          <p:grpSpPr>
            <a:xfrm>
              <a:off x="8305800" y="879436"/>
              <a:ext cx="304800" cy="5162224"/>
              <a:chOff x="8305800" y="879436"/>
              <a:chExt cx="304800" cy="5162224"/>
            </a:xfrm>
          </p:grpSpPr>
          <p:sp>
            <p:nvSpPr>
              <p:cNvPr id="171" name="TextBox 170"/>
              <p:cNvSpPr txBox="1"/>
              <p:nvPr/>
            </p:nvSpPr>
            <p:spPr>
              <a:xfrm>
                <a:off x="8305800" y="328826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8305800" y="2485324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8305800" y="168238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8305800" y="879436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8305800" y="4101152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8305800" y="488674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8305800" y="567232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5" name="Group 191"/>
            <p:cNvGrpSpPr/>
            <p:nvPr/>
          </p:nvGrpSpPr>
          <p:grpSpPr>
            <a:xfrm rot="5400000">
              <a:off x="7725392" y="2169216"/>
              <a:ext cx="651933" cy="296333"/>
              <a:chOff x="4364689" y="2971800"/>
              <a:chExt cx="838200" cy="381000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4364689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Connector 193"/>
              <p:cNvCxnSpPr>
                <a:stCxn id="193" idx="0"/>
                <a:endCxn id="193" idx="4"/>
              </p:cNvCxnSpPr>
              <p:nvPr/>
            </p:nvCxnSpPr>
            <p:spPr>
              <a:xfrm rot="16200000" flipH="1">
                <a:off x="4593290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94"/>
            <p:cNvGrpSpPr/>
            <p:nvPr/>
          </p:nvGrpSpPr>
          <p:grpSpPr>
            <a:xfrm>
              <a:off x="7848600" y="533400"/>
              <a:ext cx="414866" cy="5867400"/>
              <a:chOff x="7848600" y="533400"/>
              <a:chExt cx="414866" cy="5867400"/>
            </a:xfrm>
          </p:grpSpPr>
          <p:sp>
            <p:nvSpPr>
              <p:cNvPr id="196" name="Rectangle 195"/>
              <p:cNvSpPr/>
              <p:nvPr/>
            </p:nvSpPr>
            <p:spPr>
              <a:xfrm rot="5400000">
                <a:off x="5122333" y="3259667"/>
                <a:ext cx="5867400" cy="4148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7" name="Straight Connector 196"/>
              <p:cNvCxnSpPr/>
              <p:nvPr/>
            </p:nvCxnSpPr>
            <p:spPr>
              <a:xfrm flipH="1">
                <a:off x="7848600" y="3467101"/>
                <a:ext cx="41486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7848600" y="42672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H="1">
                <a:off x="7848600" y="50673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flipH="1">
                <a:off x="7848600" y="58674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flipH="1">
                <a:off x="7848600" y="10668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7848600" y="18669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7848600" y="26670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7" name="Straight Arrow Connector 206"/>
          <p:cNvCxnSpPr/>
          <p:nvPr/>
        </p:nvCxnSpPr>
        <p:spPr>
          <a:xfrm rot="16200000" flipH="1">
            <a:off x="839826" y="3670071"/>
            <a:ext cx="1724274" cy="1671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205"/>
          <p:cNvGrpSpPr/>
          <p:nvPr/>
        </p:nvGrpSpPr>
        <p:grpSpPr>
          <a:xfrm rot="10800000">
            <a:off x="6192638" y="1150303"/>
            <a:ext cx="731544" cy="1662595"/>
            <a:chOff x="3209607" y="2866030"/>
            <a:chExt cx="828393" cy="1882706"/>
          </a:xfrm>
        </p:grpSpPr>
        <p:sp>
          <p:nvSpPr>
            <p:cNvPr id="282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3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16"/>
          <p:cNvGrpSpPr/>
          <p:nvPr/>
        </p:nvGrpSpPr>
        <p:grpSpPr>
          <a:xfrm rot="10800000">
            <a:off x="6347814" y="1080108"/>
            <a:ext cx="532030" cy="1130565"/>
            <a:chOff x="3848669" y="3875964"/>
            <a:chExt cx="327546" cy="696036"/>
          </a:xfrm>
        </p:grpSpPr>
        <p:sp>
          <p:nvSpPr>
            <p:cNvPr id="280" name="Rectangle 279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32"/>
          <p:cNvGrpSpPr/>
          <p:nvPr/>
        </p:nvGrpSpPr>
        <p:grpSpPr>
          <a:xfrm rot="5400000" flipH="1">
            <a:off x="6103332" y="1987126"/>
            <a:ext cx="571001" cy="40374"/>
            <a:chOff x="762000" y="2895599"/>
            <a:chExt cx="7543800" cy="533401"/>
          </a:xfrm>
        </p:grpSpPr>
        <p:grpSp>
          <p:nvGrpSpPr>
            <p:cNvPr id="176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66" name="Rectangle 265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178" name="Oval 177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Oval 194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77" name="Content Placeholder 183"/>
          <p:cNvSpPr>
            <a:spLocks noGrp="1"/>
          </p:cNvSpPr>
          <p:nvPr>
            <p:ph idx="1"/>
          </p:nvPr>
        </p:nvSpPr>
        <p:spPr>
          <a:xfrm>
            <a:off x="457200" y="4823012"/>
            <a:ext cx="7198659" cy="1501588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Can you calculate the net force on the rider?  The acceleration of the rider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74" name="TextBox 273"/>
          <p:cNvSpPr txBox="1"/>
          <p:nvPr/>
        </p:nvSpPr>
        <p:spPr>
          <a:xfrm>
            <a:off x="1558097" y="4491255"/>
            <a:ext cx="340425" cy="366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graphicFrame>
        <p:nvGraphicFramePr>
          <p:cNvPr id="276" name="Object 275"/>
          <p:cNvGraphicFramePr>
            <a:graphicFrameLocks noChangeAspect="1"/>
          </p:cNvGraphicFramePr>
          <p:nvPr/>
        </p:nvGraphicFramePr>
        <p:xfrm>
          <a:off x="2092030" y="1630116"/>
          <a:ext cx="1346200" cy="2209800"/>
        </p:xfrm>
        <a:graphic>
          <a:graphicData uri="http://schemas.openxmlformats.org/presentationml/2006/ole">
            <p:oleObj spid="_x0000_s29698" name="Equation" r:id="rId3" imgW="1346200" imgH="2209800" progId="Equation.3">
              <p:embed/>
            </p:oleObj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2115901" y="3721649"/>
          <a:ext cx="685800" cy="1003300"/>
        </p:xfrm>
        <a:graphic>
          <a:graphicData uri="http://schemas.openxmlformats.org/presentationml/2006/ole">
            <p:oleObj spid="_x0000_s29699" name="Equation" r:id="rId4" imgW="685800" imgH="1003300" progId="Equation.3">
              <p:embed/>
            </p:oleObj>
          </a:graphicData>
        </a:graphic>
      </p:graphicFrame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4568825" y="1516063"/>
          <a:ext cx="1333500" cy="3213100"/>
        </p:xfrm>
        <a:graphic>
          <a:graphicData uri="http://schemas.openxmlformats.org/presentationml/2006/ole">
            <p:oleObj spid="_x0000_s29700" name="Equation" r:id="rId5" imgW="1333500" imgH="3213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6" grpId="0"/>
      <p:bldP spid="187" grpId="0"/>
      <p:bldP spid="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How does that tube thing work?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called an accelerometer, but it doesn’t really measure acceleration. (1)</a:t>
            </a:r>
            <a:endParaRPr lang="en-US" dirty="0"/>
          </a:p>
        </p:txBody>
      </p:sp>
      <p:grpSp>
        <p:nvGrpSpPr>
          <p:cNvPr id="95" name="Group 94"/>
          <p:cNvGrpSpPr/>
          <p:nvPr/>
        </p:nvGrpSpPr>
        <p:grpSpPr>
          <a:xfrm>
            <a:off x="762000" y="3810000"/>
            <a:ext cx="7543800" cy="837337"/>
            <a:chOff x="762000" y="3810000"/>
            <a:chExt cx="7543800" cy="837337"/>
          </a:xfrm>
        </p:grpSpPr>
        <p:sp>
          <p:nvSpPr>
            <p:cNvPr id="5" name="Rectangle 4"/>
            <p:cNvSpPr/>
            <p:nvPr/>
          </p:nvSpPr>
          <p:spPr>
            <a:xfrm>
              <a:off x="762000" y="3810000"/>
              <a:ext cx="7543800" cy="533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rot="16200000" flipH="1">
              <a:off x="4267200" y="4076700"/>
              <a:ext cx="533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52959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 flipH="1">
              <a:off x="63246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73533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11811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22098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32385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93"/>
            <p:cNvGrpSpPr/>
            <p:nvPr/>
          </p:nvGrpSpPr>
          <p:grpSpPr>
            <a:xfrm>
              <a:off x="762000" y="3982260"/>
              <a:ext cx="7543800" cy="188880"/>
              <a:chOff x="762000" y="3982260"/>
              <a:chExt cx="7543800" cy="18888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76200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87234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98268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09302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20336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1371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42405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53439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64473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75507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86542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197576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08610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19644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30679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41713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252747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63781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74815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285850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296884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07918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18952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29986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41021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52055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63089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74123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85158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96192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07226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18260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29294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40329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51363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62397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473431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484465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95500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06534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17568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28602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39637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550671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61705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572739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583773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594808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605842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16876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627910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638944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649979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661013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672047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683081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694116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705150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16184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727218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738252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749287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760321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771355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782389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793423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804458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815492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4114800" y="3886200"/>
              <a:ext cx="838200" cy="381000"/>
              <a:chOff x="5154304" y="2971800"/>
              <a:chExt cx="838200" cy="381000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9" name="Straight Connector 88"/>
              <p:cNvCxnSpPr>
                <a:stCxn id="15" idx="0"/>
                <a:endCxn id="15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102"/>
            <p:cNvGrpSpPr/>
            <p:nvPr/>
          </p:nvGrpSpPr>
          <p:grpSpPr>
            <a:xfrm>
              <a:off x="1295400" y="4278005"/>
              <a:ext cx="6477000" cy="369332"/>
              <a:chOff x="1295400" y="3363604"/>
              <a:chExt cx="6477000" cy="369332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4384344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23848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1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6449704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2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467600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3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3352800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1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2321256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2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1295400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3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clue to what it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6858000" cy="43891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Turn the tube so that it is vertical.  Now it is measuring along the “head-to-toe axis.”  When you stand motionless, the tube looks like this: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What does that reading of “1” mean?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Draw a force diagram for a person standing motionless. (2)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How big is the normal force on the person by the floor compared to the force of gravity on the person by the earth? (3)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 rot="5400000">
            <a:off x="5122333" y="3259667"/>
            <a:ext cx="5867400" cy="414867"/>
            <a:chOff x="762000" y="2895599"/>
            <a:chExt cx="7543800" cy="533401"/>
          </a:xfrm>
        </p:grpSpPr>
        <p:grpSp>
          <p:nvGrpSpPr>
            <p:cNvPr id="5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84"/>
            <p:cNvGrpSpPr/>
            <p:nvPr/>
          </p:nvGrpSpPr>
          <p:grpSpPr>
            <a:xfrm>
              <a:off x="762001" y="3067859"/>
              <a:ext cx="7543791" cy="188880"/>
              <a:chOff x="762000" y="3087720"/>
              <a:chExt cx="7619952" cy="152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 rot="5400000">
            <a:off x="7725392" y="3315648"/>
            <a:ext cx="651933" cy="296333"/>
            <a:chOff x="5154304" y="2971800"/>
            <a:chExt cx="838200" cy="381000"/>
          </a:xfrm>
        </p:grpSpPr>
        <p:sp>
          <p:nvSpPr>
            <p:cNvPr id="84" name="Oval 83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/>
            <p:cNvCxnSpPr>
              <a:stCxn id="84" idx="0"/>
              <a:endCxn id="84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/>
          <p:cNvGrpSpPr/>
          <p:nvPr/>
        </p:nvGrpSpPr>
        <p:grpSpPr>
          <a:xfrm>
            <a:off x="8305800" y="879436"/>
            <a:ext cx="304800" cy="5162224"/>
            <a:chOff x="8305800" y="879436"/>
            <a:chExt cx="304800" cy="5162224"/>
          </a:xfrm>
        </p:grpSpPr>
        <p:sp>
          <p:nvSpPr>
            <p:cNvPr id="87" name="TextBox 86"/>
            <p:cNvSpPr txBox="1"/>
            <p:nvPr/>
          </p:nvSpPr>
          <p:spPr>
            <a:xfrm>
              <a:off x="8305800" y="32882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305800" y="248532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305800" y="168238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305800" y="879436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305800" y="4101152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8305800" y="488674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305800" y="567232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6531E-6 L 0.00104 0.1167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217158" y="3643952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>
            <a:stCxn id="4" idx="4"/>
          </p:cNvCxnSpPr>
          <p:nvPr/>
        </p:nvCxnSpPr>
        <p:spPr>
          <a:xfrm rot="5400000">
            <a:off x="3794077" y="4353635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V="1">
            <a:off x="3796353" y="3113963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98292" y="4476464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3373272" y="2349688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10" name="Group 9"/>
          <p:cNvGrpSpPr/>
          <p:nvPr/>
        </p:nvGrpSpPr>
        <p:grpSpPr>
          <a:xfrm rot="5400000">
            <a:off x="5122333" y="3259667"/>
            <a:ext cx="5867400" cy="414867"/>
            <a:chOff x="762000" y="2895599"/>
            <a:chExt cx="7543800" cy="533401"/>
          </a:xfrm>
        </p:grpSpPr>
        <p:grpSp>
          <p:nvGrpSpPr>
            <p:cNvPr id="11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84"/>
            <p:cNvGrpSpPr/>
            <p:nvPr/>
          </p:nvGrpSpPr>
          <p:grpSpPr>
            <a:xfrm>
              <a:off x="762003" y="3067859"/>
              <a:ext cx="7543791" cy="188880"/>
              <a:chOff x="762000" y="3087720"/>
              <a:chExt cx="7619952" cy="1524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9" name="Group 88"/>
          <p:cNvGrpSpPr/>
          <p:nvPr/>
        </p:nvGrpSpPr>
        <p:grpSpPr>
          <a:xfrm rot="5400000">
            <a:off x="7725392" y="4120866"/>
            <a:ext cx="651933" cy="296333"/>
            <a:chOff x="5154304" y="2971800"/>
            <a:chExt cx="838200" cy="381000"/>
          </a:xfrm>
        </p:grpSpPr>
        <p:sp>
          <p:nvSpPr>
            <p:cNvPr id="90" name="Oval 89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/>
            <p:cNvCxnSpPr>
              <a:stCxn id="90" idx="0"/>
              <a:endCxn id="90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8305800" y="879436"/>
            <a:ext cx="304800" cy="5162224"/>
            <a:chOff x="8305800" y="879436"/>
            <a:chExt cx="304800" cy="5162224"/>
          </a:xfrm>
        </p:grpSpPr>
        <p:sp>
          <p:nvSpPr>
            <p:cNvPr id="93" name="TextBox 92"/>
            <p:cNvSpPr txBox="1"/>
            <p:nvPr/>
          </p:nvSpPr>
          <p:spPr>
            <a:xfrm>
              <a:off x="8305800" y="32882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305800" y="248532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8305800" y="168238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305800" y="879436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305800" y="4101152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305800" y="488674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305800" y="567232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2060811" y="2442949"/>
            <a:ext cx="723332" cy="2388358"/>
            <a:chOff x="2060811" y="2442949"/>
            <a:chExt cx="723332" cy="2388358"/>
          </a:xfrm>
        </p:grpSpPr>
        <p:sp>
          <p:nvSpPr>
            <p:cNvPr id="100" name="Oval 99"/>
            <p:cNvSpPr/>
            <p:nvPr/>
          </p:nvSpPr>
          <p:spPr>
            <a:xfrm>
              <a:off x="2060811" y="2442949"/>
              <a:ext cx="614150" cy="61415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Elbow Connector 103"/>
            <p:cNvCxnSpPr/>
            <p:nvPr/>
          </p:nvCxnSpPr>
          <p:spPr>
            <a:xfrm rot="16200000" flipH="1">
              <a:off x="1535372" y="3910084"/>
              <a:ext cx="1733266" cy="8188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2429301" y="4831307"/>
              <a:ext cx="10918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2361063" y="3452884"/>
              <a:ext cx="423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5" name="Straight Connector 114"/>
          <p:cNvCxnSpPr/>
          <p:nvPr/>
        </p:nvCxnSpPr>
        <p:spPr>
          <a:xfrm>
            <a:off x="1651380" y="4885899"/>
            <a:ext cx="150125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 32"/>
          <p:cNvGrpSpPr/>
          <p:nvPr/>
        </p:nvGrpSpPr>
        <p:grpSpPr>
          <a:xfrm rot="5400000" flipH="1">
            <a:off x="2553771" y="3406299"/>
            <a:ext cx="571001" cy="40374"/>
            <a:chOff x="762000" y="2895599"/>
            <a:chExt cx="7543800" cy="533401"/>
          </a:xfrm>
        </p:grpSpPr>
        <p:grpSp>
          <p:nvGrpSpPr>
            <p:cNvPr id="118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88" name="Rectangle 187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Straight Connector 188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120" name="Oval 119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Oval 175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Oval 181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Oval 185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A Simple Confirmation of what that device tells you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Stand still.  Hold the tube so that one end points directly in front of you.  The device is now measuring along the “front-to-back” axis.  The tube looks like this: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 your force diagram for a person standing motionless, how big is the force pushing forward or backward on the person compared to the force of gravity on the person? (4)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62000" y="3810000"/>
            <a:ext cx="7543800" cy="533401"/>
            <a:chOff x="762000" y="2895599"/>
            <a:chExt cx="7543800" cy="533401"/>
          </a:xfrm>
        </p:grpSpPr>
        <p:grpSp>
          <p:nvGrpSpPr>
            <p:cNvPr id="5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84"/>
            <p:cNvGrpSpPr/>
            <p:nvPr/>
          </p:nvGrpSpPr>
          <p:grpSpPr>
            <a:xfrm>
              <a:off x="762001" y="3067859"/>
              <a:ext cx="7543791" cy="188880"/>
              <a:chOff x="762000" y="3087720"/>
              <a:chExt cx="7619952" cy="152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1295400" y="4278005"/>
            <a:ext cx="6477000" cy="369332"/>
            <a:chOff x="1295400" y="3363604"/>
            <a:chExt cx="6477000" cy="369332"/>
          </a:xfrm>
        </p:grpSpPr>
        <p:sp>
          <p:nvSpPr>
            <p:cNvPr id="84" name="TextBox 83"/>
            <p:cNvSpPr txBox="1"/>
            <p:nvPr/>
          </p:nvSpPr>
          <p:spPr>
            <a:xfrm>
              <a:off x="438434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114800" y="3886200"/>
            <a:ext cx="838200" cy="381000"/>
            <a:chOff x="5154304" y="2971800"/>
            <a:chExt cx="838200" cy="381000"/>
          </a:xfrm>
        </p:grpSpPr>
        <p:sp>
          <p:nvSpPr>
            <p:cNvPr id="92" name="Oval 91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>
              <a:stCxn id="92" idx="0"/>
              <a:endCxn id="92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449174" y="3643952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>
            <a:stCxn id="4" idx="4"/>
          </p:cNvCxnSpPr>
          <p:nvPr/>
        </p:nvCxnSpPr>
        <p:spPr>
          <a:xfrm rot="5400000">
            <a:off x="4026093" y="4353635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V="1">
            <a:off x="4028369" y="3113963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34770" y="4203509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3534770" y="2349688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100" name="Group 99"/>
          <p:cNvGrpSpPr/>
          <p:nvPr/>
        </p:nvGrpSpPr>
        <p:grpSpPr>
          <a:xfrm>
            <a:off x="762000" y="5229392"/>
            <a:ext cx="7543800" cy="533401"/>
            <a:chOff x="762000" y="2895599"/>
            <a:chExt cx="7543800" cy="533401"/>
          </a:xfrm>
        </p:grpSpPr>
        <p:grpSp>
          <p:nvGrpSpPr>
            <p:cNvPr id="101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84"/>
            <p:cNvGrpSpPr/>
            <p:nvPr/>
          </p:nvGrpSpPr>
          <p:grpSpPr>
            <a:xfrm>
              <a:off x="762003" y="3067859"/>
              <a:ext cx="7543791" cy="188880"/>
              <a:chOff x="762000" y="3087720"/>
              <a:chExt cx="7619952" cy="152400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9" name="Group 178"/>
          <p:cNvGrpSpPr/>
          <p:nvPr/>
        </p:nvGrpSpPr>
        <p:grpSpPr>
          <a:xfrm>
            <a:off x="1295400" y="5697397"/>
            <a:ext cx="6477000" cy="369332"/>
            <a:chOff x="1295400" y="3363604"/>
            <a:chExt cx="6477000" cy="369332"/>
          </a:xfrm>
        </p:grpSpPr>
        <p:sp>
          <p:nvSpPr>
            <p:cNvPr id="180" name="TextBox 179"/>
            <p:cNvSpPr txBox="1"/>
            <p:nvPr/>
          </p:nvSpPr>
          <p:spPr>
            <a:xfrm>
              <a:off x="438434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114800" y="5305592"/>
            <a:ext cx="838200" cy="381000"/>
            <a:chOff x="5154304" y="2971800"/>
            <a:chExt cx="838200" cy="381000"/>
          </a:xfrm>
        </p:grpSpPr>
        <p:sp>
          <p:nvSpPr>
            <p:cNvPr id="188" name="Oval 187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9" name="Straight Connector 188"/>
            <p:cNvCxnSpPr>
              <a:stCxn id="188" idx="0"/>
              <a:endCxn id="188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0" name="Group 189"/>
          <p:cNvGrpSpPr/>
          <p:nvPr/>
        </p:nvGrpSpPr>
        <p:grpSpPr>
          <a:xfrm>
            <a:off x="1651380" y="2442949"/>
            <a:ext cx="1501254" cy="2442950"/>
            <a:chOff x="1651380" y="2442949"/>
            <a:chExt cx="1501254" cy="2442950"/>
          </a:xfrm>
        </p:grpSpPr>
        <p:grpSp>
          <p:nvGrpSpPr>
            <p:cNvPr id="191" name="Group 112"/>
            <p:cNvGrpSpPr/>
            <p:nvPr/>
          </p:nvGrpSpPr>
          <p:grpSpPr>
            <a:xfrm>
              <a:off x="2060811" y="2442949"/>
              <a:ext cx="723332" cy="2388358"/>
              <a:chOff x="2060811" y="2442949"/>
              <a:chExt cx="723332" cy="2388358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2060811" y="2442949"/>
                <a:ext cx="614150" cy="61415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Elbow Connector 193"/>
              <p:cNvCxnSpPr/>
              <p:nvPr/>
            </p:nvCxnSpPr>
            <p:spPr>
              <a:xfrm rot="16200000" flipH="1">
                <a:off x="1535372" y="3910084"/>
                <a:ext cx="1733266" cy="81886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>
                <a:off x="2429301" y="4831307"/>
                <a:ext cx="10918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2361063" y="3452884"/>
                <a:ext cx="423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2" name="Straight Connector 191"/>
            <p:cNvCxnSpPr/>
            <p:nvPr/>
          </p:nvCxnSpPr>
          <p:spPr>
            <a:xfrm>
              <a:off x="1651380" y="4885899"/>
              <a:ext cx="1501254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7" name="Group 32"/>
          <p:cNvGrpSpPr/>
          <p:nvPr/>
        </p:nvGrpSpPr>
        <p:grpSpPr>
          <a:xfrm flipH="1">
            <a:off x="2553771" y="3406299"/>
            <a:ext cx="571001" cy="40374"/>
            <a:chOff x="762000" y="2895599"/>
            <a:chExt cx="7543800" cy="533401"/>
          </a:xfrm>
        </p:grpSpPr>
        <p:grpSp>
          <p:nvGrpSpPr>
            <p:cNvPr id="198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68" name="Rectangle 267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9" name="Straight Connector 268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Group 84"/>
            <p:cNvGrpSpPr/>
            <p:nvPr/>
          </p:nvGrpSpPr>
          <p:grpSpPr>
            <a:xfrm>
              <a:off x="762009" y="3067859"/>
              <a:ext cx="7543791" cy="188880"/>
              <a:chOff x="762000" y="3087720"/>
              <a:chExt cx="7619952" cy="152400"/>
            </a:xfrm>
          </p:grpSpPr>
          <p:sp>
            <p:nvSpPr>
              <p:cNvPr id="200" name="Oval 199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Oval 200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Oval 202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Oval 206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Oval 265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Oval 266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A more correct name than “Accelerometer”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device is actually a “Force Factor Meter.”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reading on the device will tell you the size of a push or pull force on you compared to the size of the force of gravity on you.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key to using it correctly is understanding which force it is measuring.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After obtaining the force factor readings, acceleration can be found by examining a force diagram.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05" y="267360"/>
            <a:ext cx="8229600" cy="1143000"/>
          </a:xfrm>
        </p:spPr>
        <p:txBody>
          <a:bodyPr/>
          <a:lstStyle/>
          <a:p>
            <a:r>
              <a:rPr lang="en-US" dirty="0" smtClean="0"/>
              <a:t>Easy example: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3217"/>
            <a:ext cx="8229600" cy="43891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Mr. Freeze, a 50kg rider speeds up while moving to the right.  Predict the direction of movement on the force factor meter. (5)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7" name="Group 206"/>
          <p:cNvGrpSpPr/>
          <p:nvPr/>
        </p:nvGrpSpPr>
        <p:grpSpPr>
          <a:xfrm>
            <a:off x="1579173" y="2825087"/>
            <a:ext cx="2987228" cy="2265528"/>
            <a:chOff x="2657346" y="2866030"/>
            <a:chExt cx="2987228" cy="2265528"/>
          </a:xfrm>
        </p:grpSpPr>
        <p:grpSp>
          <p:nvGrpSpPr>
            <p:cNvPr id="206" name="Group 205"/>
            <p:cNvGrpSpPr/>
            <p:nvPr/>
          </p:nvGrpSpPr>
          <p:grpSpPr>
            <a:xfrm>
              <a:off x="3209607" y="2866030"/>
              <a:ext cx="828393" cy="1882706"/>
              <a:chOff x="3209607" y="2866030"/>
              <a:chExt cx="828393" cy="1882706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" name="Elbow Connector 9"/>
              <p:cNvCxnSpPr>
                <a:stCxn id="4" idx="4"/>
              </p:cNvCxnSpPr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/>
            <p:cNvGrpSpPr/>
            <p:nvPr/>
          </p:nvGrpSpPr>
          <p:grpSpPr>
            <a:xfrm>
              <a:off x="3259814" y="3547990"/>
              <a:ext cx="602466" cy="1280242"/>
              <a:chOff x="3848669" y="3875964"/>
              <a:chExt cx="327546" cy="696036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Rounded Rectangle 17"/>
            <p:cNvSpPr/>
            <p:nvPr/>
          </p:nvSpPr>
          <p:spPr>
            <a:xfrm>
              <a:off x="2657346" y="3744628"/>
              <a:ext cx="2987228" cy="11045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845474" y="4901448"/>
              <a:ext cx="548077" cy="230110"/>
              <a:chOff x="4697106" y="4626591"/>
              <a:chExt cx="297976" cy="125105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2891644" y="4901448"/>
              <a:ext cx="548077" cy="230110"/>
              <a:chOff x="4697106" y="4626591"/>
              <a:chExt cx="297976" cy="125105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4393622" y="3547990"/>
              <a:ext cx="602466" cy="1280242"/>
              <a:chOff x="3848669" y="3875964"/>
              <a:chExt cx="327546" cy="696036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flipH="1">
              <a:off x="3669952" y="3782703"/>
              <a:ext cx="646596" cy="45719"/>
              <a:chOff x="762000" y="2895599"/>
              <a:chExt cx="7543800" cy="533401"/>
            </a:xfrm>
          </p:grpSpPr>
          <p:grpSp>
            <p:nvGrpSpPr>
              <p:cNvPr id="34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04" name="Rectangle 103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5" name="Straight Connector 104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84"/>
              <p:cNvGrpSpPr/>
              <p:nvPr/>
            </p:nvGrpSpPr>
            <p:grpSpPr>
              <a:xfrm>
                <a:off x="762001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36" name="Oval 35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Oval 59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Oval 60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Oval 62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Oval 69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Oval 71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Oval 75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Oval 81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Oval 82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Oval 83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Oval 84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Oval 85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Oval 100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15" name="Group 114"/>
          <p:cNvGrpSpPr/>
          <p:nvPr/>
        </p:nvGrpSpPr>
        <p:grpSpPr>
          <a:xfrm>
            <a:off x="1145274" y="5908897"/>
            <a:ext cx="6477000" cy="389819"/>
            <a:chOff x="1295400" y="3343117"/>
            <a:chExt cx="6477000" cy="389819"/>
          </a:xfrm>
        </p:grpSpPr>
        <p:sp>
          <p:nvSpPr>
            <p:cNvPr id="116" name="TextBox 115"/>
            <p:cNvSpPr txBox="1"/>
            <p:nvPr/>
          </p:nvSpPr>
          <p:spPr>
            <a:xfrm>
              <a:off x="4384344" y="3343117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14149" y="5456815"/>
            <a:ext cx="7543800" cy="533401"/>
            <a:chOff x="762000" y="2895599"/>
            <a:chExt cx="7543800" cy="533401"/>
          </a:xfrm>
        </p:grpSpPr>
        <p:grpSp>
          <p:nvGrpSpPr>
            <p:cNvPr id="124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94" name="Rectangle 193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5" name="Straight Connector 194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Group 84"/>
            <p:cNvGrpSpPr/>
            <p:nvPr/>
          </p:nvGrpSpPr>
          <p:grpSpPr>
            <a:xfrm>
              <a:off x="762002" y="3067859"/>
              <a:ext cx="7543791" cy="188880"/>
              <a:chOff x="762000" y="3087720"/>
              <a:chExt cx="7619952" cy="152400"/>
            </a:xfrm>
          </p:grpSpPr>
          <p:sp>
            <p:nvSpPr>
              <p:cNvPr id="126" name="Oval 125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Oval 175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Oval 181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Oval 185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Oval 188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Oval 189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Oval 190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Oval 192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0" name="Group 209"/>
          <p:cNvGrpSpPr/>
          <p:nvPr/>
        </p:nvGrpSpPr>
        <p:grpSpPr>
          <a:xfrm>
            <a:off x="3966949" y="5533015"/>
            <a:ext cx="838200" cy="381000"/>
            <a:chOff x="3966949" y="5553502"/>
            <a:chExt cx="838200" cy="381000"/>
          </a:xfrm>
        </p:grpSpPr>
        <p:grpSp>
          <p:nvGrpSpPr>
            <p:cNvPr id="202" name="Group 201"/>
            <p:cNvGrpSpPr/>
            <p:nvPr/>
          </p:nvGrpSpPr>
          <p:grpSpPr>
            <a:xfrm>
              <a:off x="3966949" y="5553502"/>
              <a:ext cx="838200" cy="381000"/>
              <a:chOff x="5154304" y="2971800"/>
              <a:chExt cx="838200" cy="381000"/>
            </a:xfrm>
          </p:grpSpPr>
          <p:cxnSp>
            <p:nvCxnSpPr>
              <p:cNvPr id="204" name="Straight Connector 203"/>
              <p:cNvCxnSpPr>
                <a:stCxn id="203" idx="0"/>
                <a:endCxn id="203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3" name="Oval 202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09" name="Straight Connector 208"/>
            <p:cNvCxnSpPr>
              <a:stCxn id="203" idx="0"/>
              <a:endCxn id="203" idx="4"/>
            </p:cNvCxnSpPr>
            <p:nvPr/>
          </p:nvCxnSpPr>
          <p:spPr>
            <a:xfrm rot="16200000" flipH="1">
              <a:off x="4195549" y="5744002"/>
              <a:ext cx="38100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1" name="Rectangle 210"/>
          <p:cNvSpPr/>
          <p:nvPr/>
        </p:nvSpPr>
        <p:spPr>
          <a:xfrm>
            <a:off x="1050878" y="5131558"/>
            <a:ext cx="7492621" cy="818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08788E-7 L 0.83663 5.08788E-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force factor meter looks like this while the rider accelerates.  Draw a force diagram for the rider. (6)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			Check your neighbor!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79173" y="2825087"/>
            <a:ext cx="2987228" cy="2265528"/>
            <a:chOff x="2657346" y="2866030"/>
            <a:chExt cx="2987228" cy="2265528"/>
          </a:xfrm>
        </p:grpSpPr>
        <p:grpSp>
          <p:nvGrpSpPr>
            <p:cNvPr id="5" name="Group 205"/>
            <p:cNvGrpSpPr/>
            <p:nvPr/>
          </p:nvGrpSpPr>
          <p:grpSpPr>
            <a:xfrm>
              <a:off x="3209607" y="2866030"/>
              <a:ext cx="828393" cy="1882706"/>
              <a:chOff x="3209607" y="2866030"/>
              <a:chExt cx="828393" cy="1882706"/>
            </a:xfrm>
          </p:grpSpPr>
          <p:sp>
            <p:nvSpPr>
              <p:cNvPr id="98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9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6"/>
            <p:cNvGrpSpPr/>
            <p:nvPr/>
          </p:nvGrpSpPr>
          <p:grpSpPr>
            <a:xfrm>
              <a:off x="3259814" y="3547984"/>
              <a:ext cx="602466" cy="1280241"/>
              <a:chOff x="3848669" y="3875964"/>
              <a:chExt cx="327546" cy="696036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ounded Rectangle 6"/>
            <p:cNvSpPr/>
            <p:nvPr/>
          </p:nvSpPr>
          <p:spPr>
            <a:xfrm>
              <a:off x="2657346" y="3744628"/>
              <a:ext cx="2987228" cy="11045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21"/>
            <p:cNvGrpSpPr/>
            <p:nvPr/>
          </p:nvGrpSpPr>
          <p:grpSpPr>
            <a:xfrm>
              <a:off x="4845458" y="4901448"/>
              <a:ext cx="548076" cy="230110"/>
              <a:chOff x="4697106" y="4626591"/>
              <a:chExt cx="297976" cy="125105"/>
            </a:xfrm>
          </p:grpSpPr>
          <p:sp>
            <p:nvSpPr>
              <p:cNvPr id="94" name="Oval 93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2891628" y="4901448"/>
              <a:ext cx="548076" cy="230110"/>
              <a:chOff x="4697106" y="4626591"/>
              <a:chExt cx="297976" cy="125105"/>
            </a:xfrm>
          </p:grpSpPr>
          <p:sp>
            <p:nvSpPr>
              <p:cNvPr id="92" name="Oval 9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25"/>
            <p:cNvGrpSpPr/>
            <p:nvPr/>
          </p:nvGrpSpPr>
          <p:grpSpPr>
            <a:xfrm>
              <a:off x="4393622" y="3547984"/>
              <a:ext cx="602466" cy="1280241"/>
              <a:chOff x="3848669" y="3875964"/>
              <a:chExt cx="327546" cy="696036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2"/>
            <p:cNvGrpSpPr/>
            <p:nvPr/>
          </p:nvGrpSpPr>
          <p:grpSpPr>
            <a:xfrm flipH="1">
              <a:off x="3669952" y="3782703"/>
              <a:ext cx="646596" cy="45719"/>
              <a:chOff x="762000" y="2895599"/>
              <a:chExt cx="7543800" cy="533401"/>
            </a:xfrm>
          </p:grpSpPr>
          <p:grpSp>
            <p:nvGrpSpPr>
              <p:cNvPr id="12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82" name="Rectangle 81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3" name="Straight Connector 82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 84"/>
              <p:cNvGrpSpPr/>
              <p:nvPr/>
            </p:nvGrpSpPr>
            <p:grpSpPr>
              <a:xfrm>
                <a:off x="762003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Oval 59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Oval 60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Oval 62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Oval 69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Oval 71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Oval 75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01" name="Group 100"/>
          <p:cNvGrpSpPr/>
          <p:nvPr/>
        </p:nvGrpSpPr>
        <p:grpSpPr>
          <a:xfrm>
            <a:off x="614149" y="5477302"/>
            <a:ext cx="7543800" cy="533401"/>
            <a:chOff x="762000" y="2895599"/>
            <a:chExt cx="7543800" cy="533401"/>
          </a:xfrm>
        </p:grpSpPr>
        <p:grpSp>
          <p:nvGrpSpPr>
            <p:cNvPr id="102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72" name="Rectangle 171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3" name="Straight Connector 172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84"/>
            <p:cNvGrpSpPr/>
            <p:nvPr/>
          </p:nvGrpSpPr>
          <p:grpSpPr>
            <a:xfrm>
              <a:off x="762004" y="3067859"/>
              <a:ext cx="7543791" cy="188880"/>
              <a:chOff x="762000" y="3087720"/>
              <a:chExt cx="7619952" cy="15240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0" name="Group 179"/>
          <p:cNvGrpSpPr/>
          <p:nvPr/>
        </p:nvGrpSpPr>
        <p:grpSpPr>
          <a:xfrm>
            <a:off x="3966949" y="5553502"/>
            <a:ext cx="838200" cy="381000"/>
            <a:chOff x="3966949" y="5553502"/>
            <a:chExt cx="838200" cy="381000"/>
          </a:xfrm>
        </p:grpSpPr>
        <p:grpSp>
          <p:nvGrpSpPr>
            <p:cNvPr id="181" name="Group 180"/>
            <p:cNvGrpSpPr/>
            <p:nvPr/>
          </p:nvGrpSpPr>
          <p:grpSpPr>
            <a:xfrm>
              <a:off x="3966949" y="5553502"/>
              <a:ext cx="838200" cy="381000"/>
              <a:chOff x="5154304" y="2971800"/>
              <a:chExt cx="838200" cy="381000"/>
            </a:xfrm>
          </p:grpSpPr>
          <p:cxnSp>
            <p:nvCxnSpPr>
              <p:cNvPr id="183" name="Straight Connector 182"/>
              <p:cNvCxnSpPr>
                <a:stCxn id="184" idx="0"/>
                <a:endCxn id="184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Oval 183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2" name="Straight Connector 181"/>
            <p:cNvCxnSpPr>
              <a:stCxn id="184" idx="0"/>
              <a:endCxn id="184" idx="4"/>
            </p:cNvCxnSpPr>
            <p:nvPr/>
          </p:nvCxnSpPr>
          <p:spPr>
            <a:xfrm rot="16200000" flipH="1">
              <a:off x="4195549" y="5744002"/>
              <a:ext cx="38100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6" name="Straight Arrow Connector 185"/>
          <p:cNvCxnSpPr/>
          <p:nvPr/>
        </p:nvCxnSpPr>
        <p:spPr>
          <a:xfrm>
            <a:off x="5857164" y="4926848"/>
            <a:ext cx="1717343" cy="1588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/>
          <p:cNvCxnSpPr/>
          <p:nvPr/>
        </p:nvCxnSpPr>
        <p:spPr>
          <a:xfrm>
            <a:off x="5857164" y="4239911"/>
            <a:ext cx="1717343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/>
          <p:cNvCxnSpPr/>
          <p:nvPr/>
        </p:nvCxnSpPr>
        <p:spPr>
          <a:xfrm>
            <a:off x="5857164" y="3552973"/>
            <a:ext cx="1717343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5364707" y="4790369"/>
            <a:ext cx="66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5310115" y="3359627"/>
            <a:ext cx="66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ymbol" pitchFamily="18" charset="2"/>
              </a:rPr>
              <a:t>S</a:t>
            </a:r>
            <a:r>
              <a:rPr lang="en-US" dirty="0" smtClean="0"/>
              <a:t>F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5364707" y="4074998"/>
            <a:ext cx="66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74561E-6 L -0.23959 -0.00394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192" grpId="0"/>
      <p:bldP spid="19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1211</TotalTime>
  <Words>782</Words>
  <Application>Microsoft Macintosh PowerPoint</Application>
  <PresentationFormat>On-screen Show (4:3)</PresentationFormat>
  <Paragraphs>157</Paragraphs>
  <Slides>17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Flow</vt:lpstr>
      <vt:lpstr>Microsoft Equation</vt:lpstr>
      <vt:lpstr>Equation</vt:lpstr>
      <vt:lpstr>How To Measure Acceleration</vt:lpstr>
      <vt:lpstr>How does that tube thing work?</vt:lpstr>
      <vt:lpstr>A clue to what it measures</vt:lpstr>
      <vt:lpstr>Are you correct?</vt:lpstr>
      <vt:lpstr>A Simple Confirmation of what that device tells you</vt:lpstr>
      <vt:lpstr>Are you correct?</vt:lpstr>
      <vt:lpstr>A more correct name than “Accelerometer”</vt:lpstr>
      <vt:lpstr>Easy example:</vt:lpstr>
      <vt:lpstr>Example (continued)</vt:lpstr>
      <vt:lpstr>Are you correct?</vt:lpstr>
      <vt:lpstr>Find the acceleration!</vt:lpstr>
      <vt:lpstr>Bonus!</vt:lpstr>
      <vt:lpstr>Tougher example</vt:lpstr>
      <vt:lpstr>Are you correct?</vt:lpstr>
      <vt:lpstr>OMG example</vt:lpstr>
      <vt:lpstr>Frame of Reference Check</vt:lpstr>
      <vt:lpstr>Are you correct?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Measuring Acceleration</dc:title>
  <dc:creator>Gabriel de la Paz</dc:creator>
  <cp:lastModifiedBy>Gabriel DelaPaz</cp:lastModifiedBy>
  <cp:revision>67</cp:revision>
  <dcterms:created xsi:type="dcterms:W3CDTF">2015-04-22T01:16:32Z</dcterms:created>
  <dcterms:modified xsi:type="dcterms:W3CDTF">2015-04-22T01:20:50Z</dcterms:modified>
</cp:coreProperties>
</file>